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dirty="0">
                <a:solidFill>
                  <a:srgbClr val="3D4652"/>
                </a:solidFill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16202A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20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1554480"/>
            <a:ext cx="8229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hyperlink" Target="https://github.com/ajbarea/myo-lev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1554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Driving a robot with one forearm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606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D3DD"/>
                </a:solidFill>
              </a:rPr>
              <a:t>AWARE-AI Hackathon 2026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D3DD"/>
                </a:solidFill>
              </a:rPr>
              <a:t>AJ · Jose · Kiran · Xinyi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Agenda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Five parts, about a minute each</a:t>
            </a:r>
            <a:endParaRPr lang="en-US" sz="2600" dirty="0"/>
          </a:p>
        </p:txBody>
      </p:sp>
      <p:sp>
        <p:nvSpPr>
          <p:cNvPr id="5" name="agenda-1"/>
          <p:cNvSpPr/>
          <p:nvPr/>
        </p:nvSpPr>
        <p:spPr>
          <a:xfrm>
            <a:off x="457200" y="1325880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25880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202A"/>
                </a:solidFill>
              </a:rPr>
              <a:t>1 · How you drive</a:t>
            </a:r>
            <a:endParaRPr lang="en-US" sz="1800" dirty="0"/>
          </a:p>
        </p:txBody>
      </p:sp>
      <p:sp>
        <p:nvSpPr>
          <p:cNvPr id="7" name="agenda-2"/>
          <p:cNvSpPr/>
          <p:nvPr/>
        </p:nvSpPr>
        <p:spPr>
          <a:xfrm>
            <a:off x="457200" y="1947672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1947672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202A"/>
                </a:solidFill>
              </a:rPr>
              <a:t>2 · What the signals told us</a:t>
            </a:r>
            <a:endParaRPr lang="en-US" sz="1800" dirty="0"/>
          </a:p>
        </p:txBody>
      </p:sp>
      <p:sp>
        <p:nvSpPr>
          <p:cNvPr id="9" name="agenda-3"/>
          <p:cNvSpPr/>
          <p:nvPr/>
        </p:nvSpPr>
        <p:spPr>
          <a:xfrm>
            <a:off x="457200" y="2569464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2569464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202A"/>
                </a:solidFill>
              </a:rPr>
              <a:t>3 · Calibration, assistance, safety</a:t>
            </a:r>
            <a:endParaRPr lang="en-US" sz="1800" dirty="0"/>
          </a:p>
        </p:txBody>
      </p:sp>
      <p:sp>
        <p:nvSpPr>
          <p:cNvPr id="11" name="agenda-4"/>
          <p:cNvSpPr/>
          <p:nvPr/>
        </p:nvSpPr>
        <p:spPr>
          <a:xfrm>
            <a:off x="457200" y="3191256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191256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202A"/>
                </a:solidFill>
              </a:rPr>
              <a:t>4 · What broke</a:t>
            </a:r>
            <a:endParaRPr lang="en-US" sz="1800" dirty="0"/>
          </a:p>
        </p:txBody>
      </p:sp>
      <p:sp>
        <p:nvSpPr>
          <p:cNvPr id="13" name="agenda-5"/>
          <p:cNvSpPr/>
          <p:nvPr/>
        </p:nvSpPr>
        <p:spPr>
          <a:xfrm>
            <a:off x="457200" y="3813048"/>
            <a:ext cx="8229600" cy="512064"/>
          </a:xfrm>
          <a:prstGeom prst="roundRect">
            <a:avLst>
              <a:gd name="adj" fmla="val 1428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3813048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202A"/>
                </a:solidFill>
              </a:rPr>
              <a:t>5 · Results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What we did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One forearm drives every course, with no collisions</a:t>
            </a:r>
            <a:endParaRPr lang="en-US" sz="2600" dirty="0"/>
          </a:p>
        </p:txBody>
      </p:sp>
      <p:sp>
        <p:nvSpPr>
          <p:cNvPr id="5" name="stat-1"/>
          <p:cNvSpPr/>
          <p:nvPr/>
        </p:nvSpPr>
        <p:spPr>
          <a:xfrm>
            <a:off x="457200" y="1371600"/>
            <a:ext cx="2606040" cy="1920240"/>
          </a:xfrm>
          <a:prstGeom prst="roundRect">
            <a:avLst>
              <a:gd name="adj" fmla="val 381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5087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6202A"/>
                </a:solidFill>
              </a:rPr>
              <a:t>20.7 s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L1 Gates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697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median of 4 runs, 0 collisions</a:t>
            </a:r>
            <a:endParaRPr lang="en-US" sz="1400" dirty="0"/>
          </a:p>
        </p:txBody>
      </p:sp>
      <p:sp>
        <p:nvSpPr>
          <p:cNvPr id="9" name="stat-2"/>
          <p:cNvSpPr/>
          <p:nvPr/>
        </p:nvSpPr>
        <p:spPr>
          <a:xfrm>
            <a:off x="3246120" y="1371600"/>
            <a:ext cx="2606040" cy="1920240"/>
          </a:xfrm>
          <a:prstGeom prst="roundRect">
            <a:avLst>
              <a:gd name="adj" fmla="val 381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474720" y="15087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6202A"/>
                </a:solidFill>
              </a:rPr>
              <a:t>26.6 s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347472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L2 Slalom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474720" y="2697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median of 6 runs, 0 collisions</a:t>
            </a:r>
            <a:endParaRPr lang="en-US" sz="1400" dirty="0"/>
          </a:p>
        </p:txBody>
      </p:sp>
      <p:sp>
        <p:nvSpPr>
          <p:cNvPr id="13" name="stat-3"/>
          <p:cNvSpPr/>
          <p:nvPr/>
        </p:nvSpPr>
        <p:spPr>
          <a:xfrm>
            <a:off x="6035040" y="1371600"/>
            <a:ext cx="2606040" cy="1920240"/>
          </a:xfrm>
          <a:prstGeom prst="roundRect">
            <a:avLst>
              <a:gd name="adj" fmla="val 3810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263640" y="15087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6202A"/>
                </a:solidFill>
              </a:rPr>
              <a:t>16.3 s</a:t>
            </a:r>
            <a:endParaRPr lang="en-US" sz="4000" dirty="0"/>
          </a:p>
        </p:txBody>
      </p:sp>
      <p:sp>
        <p:nvSpPr>
          <p:cNvPr id="15" name="Text 12"/>
          <p:cNvSpPr txBox="1"/>
          <p:nvPr/>
        </p:nvSpPr>
        <p:spPr>
          <a:xfrm>
            <a:off x="626364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L3 Corridor + Dock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6263640" y="2697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median of 4 runs, 0 collisions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3566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6202A"/>
                </a:solidFill>
              </a:rPr>
              <a:t>51 of 51 runs finished. New driver: 2 minutes to calibrate.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457200" y="43434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Score = time + 5 s per collision + 10 s per missed gate (the sim's rule). Lower is better.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1 · How you drive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Arm height sets speed, roll steers</a:t>
            </a:r>
            <a:endParaRPr lang="en-US" sz="2600" dirty="0"/>
          </a:p>
        </p:txBody>
      </p:sp>
      <p:sp>
        <p:nvSpPr>
          <p:cNvPr id="5" name="arm-stop"/>
          <p:cNvSpPr/>
          <p:nvPr/>
        </p:nvSpPr>
        <p:spPr>
          <a:xfrm rot="-4200000">
            <a:off x="737477" y="2336503"/>
            <a:ext cx="1371600" cy="164592"/>
          </a:xfrm>
          <a:prstGeom prst="roundRect">
            <a:avLst>
              <a:gd name="adj" fmla="val 50000"/>
            </a:avLst>
          </a:prstGeom>
          <a:solidFill>
            <a:srgbClr val="D55E00"/>
          </a:solidFill>
          <a:ln w="12700">
            <a:solidFill>
              <a:srgbClr val="D55E0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1675855" y="1272450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STOP · arm up</a:t>
            </a:r>
            <a:endParaRPr lang="en-US" sz="1800" dirty="0"/>
          </a:p>
        </p:txBody>
      </p:sp>
      <p:sp>
        <p:nvSpPr>
          <p:cNvPr id="7" name="arm-go"/>
          <p:cNvSpPr/>
          <p:nvPr/>
        </p:nvSpPr>
        <p:spPr>
          <a:xfrm>
            <a:off x="1188720" y="2980944"/>
            <a:ext cx="1371600" cy="164592"/>
          </a:xfrm>
          <a:prstGeom prst="roundRect">
            <a:avLst>
              <a:gd name="adj" fmla="val 50000"/>
            </a:avLst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2788920" y="286207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GO · level</a:t>
            </a:r>
            <a:endParaRPr lang="en-US" sz="1800" dirty="0"/>
          </a:p>
        </p:txBody>
      </p:sp>
      <p:sp>
        <p:nvSpPr>
          <p:cNvPr id="9" name="arm-reverse"/>
          <p:cNvSpPr/>
          <p:nvPr/>
        </p:nvSpPr>
        <p:spPr>
          <a:xfrm rot="2700000">
            <a:off x="987854" y="3465878"/>
            <a:ext cx="1371600" cy="164592"/>
          </a:xfrm>
          <a:prstGeom prst="roundRect">
            <a:avLst>
              <a:gd name="adj" fmla="val 50000"/>
            </a:avLst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293450" y="4058242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REVERSE · tip down</a:t>
            </a:r>
            <a:endParaRPr lang="en-US" sz="1800" dirty="0"/>
          </a:p>
        </p:txBody>
      </p:sp>
      <p:sp>
        <p:nvSpPr>
          <p:cNvPr id="11" name="elbow"/>
          <p:cNvSpPr/>
          <p:nvPr/>
        </p:nvSpPr>
        <p:spPr>
          <a:xfrm>
            <a:off x="1024128" y="2898648"/>
            <a:ext cx="329184" cy="329184"/>
          </a:xfrm>
          <a:prstGeom prst="ellipse">
            <a:avLst/>
          </a:prstGeom>
          <a:solidFill>
            <a:srgbClr val="16202A"/>
          </a:solidFill>
          <a:ln w="12700">
            <a:solidFill>
              <a:srgbClr val="16202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2918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elbow</a:t>
            </a:r>
            <a:endParaRPr lang="en-US" sz="1400" dirty="0"/>
          </a:p>
        </p:txBody>
      </p:sp>
      <p:sp>
        <p:nvSpPr>
          <p:cNvPr id="13" name="card-roll"/>
          <p:cNvSpPr/>
          <p:nvPr/>
        </p:nvSpPr>
        <p:spPr>
          <a:xfrm>
            <a:off x="5577840" y="141732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760720" y="15087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STEER · roll the forearm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760720" y="187452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like turning a doorknob, left or right; a bigger roll turns harder</a:t>
            </a:r>
            <a:endParaRPr lang="en-US" sz="1400" dirty="0"/>
          </a:p>
        </p:txBody>
      </p:sp>
      <p:sp>
        <p:nvSpPr>
          <p:cNvPr id="16" name="card-brake"/>
          <p:cNvSpPr/>
          <p:nvPr/>
        </p:nvSpPr>
        <p:spPr>
          <a:xfrm>
            <a:off x="5577840" y="283464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760720" y="29260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BRAKE · firm fist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760720" y="32918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held for 0.4 s; your hand stays relaxed the rest of the time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577840" y="4251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Raise the arm once to start. Lower = faster, up to full speed at level.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2 · What the signals told us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Muscle gestures broke once the forearm rolled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5087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Still poses (all 5 gestures)</a:t>
            </a:r>
            <a:endParaRPr lang="en-US" sz="1600" dirty="0"/>
          </a:p>
        </p:txBody>
      </p:sp>
      <p:sp>
        <p:nvSpPr>
          <p:cNvPr id="6" name="bar-bg-1"/>
          <p:cNvSpPr/>
          <p:nvPr/>
        </p:nvSpPr>
        <p:spPr>
          <a:xfrm>
            <a:off x="3657600" y="1554480"/>
            <a:ext cx="4846320" cy="411480"/>
          </a:xfrm>
          <a:prstGeom prst="rect">
            <a:avLst/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7" name="bar-1"/>
          <p:cNvSpPr/>
          <p:nvPr/>
        </p:nvSpPr>
        <p:spPr>
          <a:xfrm>
            <a:off x="3657600" y="1554480"/>
            <a:ext cx="4783318" cy="411480"/>
          </a:xfrm>
          <a:prstGeom prst="rect">
            <a:avLst/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3657600" y="20116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99% read correctly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65176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Fist held with the forearm rolled</a:t>
            </a:r>
            <a:endParaRPr lang="en-US" sz="1600" dirty="0"/>
          </a:p>
        </p:txBody>
      </p:sp>
      <p:sp>
        <p:nvSpPr>
          <p:cNvPr id="10" name="bar-bg-2"/>
          <p:cNvSpPr/>
          <p:nvPr/>
        </p:nvSpPr>
        <p:spPr>
          <a:xfrm>
            <a:off x="3657600" y="2697480"/>
            <a:ext cx="4846320" cy="411480"/>
          </a:xfrm>
          <a:prstGeom prst="rect">
            <a:avLst/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1" name="bar-2"/>
          <p:cNvSpPr/>
          <p:nvPr/>
        </p:nvSpPr>
        <p:spPr>
          <a:xfrm>
            <a:off x="3657600" y="2697480"/>
            <a:ext cx="1847492" cy="411480"/>
          </a:xfrm>
          <a:prstGeom prst="rect">
            <a:avLst/>
          </a:prstGeom>
          <a:solidFill>
            <a:srgbClr val="D55E00"/>
          </a:solidFill>
          <a:ln w="12700">
            <a:solidFill>
              <a:srgbClr val="D55E0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657600" y="31546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38% read correctly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3657600" y="37947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Rolled fists misread as: right 53, reverse 51, left 8 of 181 windows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43891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Classifier: linear discriminant analysis on 8 EMG channels, tested on takes it never trained 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2 · What the signals told us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A neural network didn't beat the simple model on our data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4173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Trained on your own calibration</a:t>
            </a:r>
            <a:endParaRPr lang="en-US" sz="1600" dirty="0"/>
          </a:p>
        </p:txBody>
      </p:sp>
      <p:sp>
        <p:nvSpPr>
          <p:cNvPr id="6" name="tcn-bar-1-1"/>
          <p:cNvSpPr/>
          <p:nvPr/>
        </p:nvSpPr>
        <p:spPr>
          <a:xfrm>
            <a:off x="3566160" y="1490472"/>
            <a:ext cx="2611526" cy="329184"/>
          </a:xfrm>
          <a:prstGeom prst="rect">
            <a:avLst/>
          </a:prstGeom>
          <a:solidFill>
            <a:srgbClr val="E69F00"/>
          </a:solidFill>
          <a:ln w="12700">
            <a:solidFill>
              <a:srgbClr val="E69F00"/>
            </a:solidFill>
            <a:prstDash val="solid"/>
          </a:ln>
        </p:spPr>
      </p:sp>
      <p:sp>
        <p:nvSpPr>
          <p:cNvPr id="7" name="tcn-range-1-1"/>
          <p:cNvSpPr/>
          <p:nvPr/>
        </p:nvSpPr>
        <p:spPr>
          <a:xfrm>
            <a:off x="5294376" y="1655064"/>
            <a:ext cx="1689811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075627" y="1453896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TCN 68%</a:t>
            </a:r>
            <a:endParaRPr lang="en-US" sz="1400" dirty="0"/>
          </a:p>
        </p:txBody>
      </p:sp>
      <p:sp>
        <p:nvSpPr>
          <p:cNvPr id="9" name="tcn-bar-1-2"/>
          <p:cNvSpPr/>
          <p:nvPr/>
        </p:nvSpPr>
        <p:spPr>
          <a:xfrm>
            <a:off x="3566160" y="1929384"/>
            <a:ext cx="3264408" cy="329184"/>
          </a:xfrm>
          <a:prstGeom prst="rect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0" name="tcn-range-1-2"/>
          <p:cNvSpPr/>
          <p:nvPr/>
        </p:nvSpPr>
        <p:spPr>
          <a:xfrm>
            <a:off x="6484925" y="2093976"/>
            <a:ext cx="460858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37222" y="1892808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LDA 85%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26517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Tested on a new driver</a:t>
            </a:r>
            <a:endParaRPr lang="en-US" sz="1600" dirty="0"/>
          </a:p>
        </p:txBody>
      </p:sp>
      <p:sp>
        <p:nvSpPr>
          <p:cNvPr id="13" name="tcn-bar-2-1"/>
          <p:cNvSpPr/>
          <p:nvPr/>
        </p:nvSpPr>
        <p:spPr>
          <a:xfrm>
            <a:off x="3566160" y="2724912"/>
            <a:ext cx="1267358" cy="329184"/>
          </a:xfrm>
          <a:prstGeom prst="rect">
            <a:avLst/>
          </a:prstGeom>
          <a:solidFill>
            <a:srgbClr val="E69F00"/>
          </a:solidFill>
          <a:ln w="12700">
            <a:solidFill>
              <a:srgbClr val="E69F00"/>
            </a:solidFill>
            <a:prstDash val="solid"/>
          </a:ln>
        </p:spPr>
      </p:sp>
      <p:sp>
        <p:nvSpPr>
          <p:cNvPr id="14" name="tcn-range-2-1"/>
          <p:cNvSpPr/>
          <p:nvPr/>
        </p:nvSpPr>
        <p:spPr>
          <a:xfrm>
            <a:off x="4449470" y="2889504"/>
            <a:ext cx="576072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116982" y="2688336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TCN 33%</a:t>
            </a:r>
            <a:endParaRPr lang="en-US" sz="1400" dirty="0"/>
          </a:p>
        </p:txBody>
      </p:sp>
      <p:sp>
        <p:nvSpPr>
          <p:cNvPr id="16" name="tcn-bar-2-2"/>
          <p:cNvSpPr/>
          <p:nvPr/>
        </p:nvSpPr>
        <p:spPr>
          <a:xfrm>
            <a:off x="3566160" y="3163824"/>
            <a:ext cx="1228954" cy="329184"/>
          </a:xfrm>
          <a:prstGeom prst="rect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7" name="tcn-range-2-2"/>
          <p:cNvSpPr/>
          <p:nvPr/>
        </p:nvSpPr>
        <p:spPr>
          <a:xfrm>
            <a:off x="4679899" y="3328416"/>
            <a:ext cx="192024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963363" y="3127248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LDA 32%</a:t>
            </a:r>
            <a:endParaRPr lang="en-US" sz="1400" dirty="0"/>
          </a:p>
        </p:txBody>
      </p:sp>
      <p:sp>
        <p:nvSpPr>
          <p:cNvPr id="19" name="chance-line"/>
          <p:cNvSpPr/>
          <p:nvPr/>
        </p:nvSpPr>
        <p:spPr>
          <a:xfrm>
            <a:off x="4219042" y="1371600"/>
            <a:ext cx="0" cy="2377440"/>
          </a:xfrm>
          <a:prstGeom prst="line">
            <a:avLst/>
          </a:prstGeom>
          <a:noFill/>
          <a:ln w="12700">
            <a:solidFill>
              <a:srgbClr val="8A95A3"/>
            </a:solidFill>
            <a:prstDash val="dash"/>
          </a:ln>
        </p:spPr>
      </p:sp>
      <p:sp>
        <p:nvSpPr>
          <p:cNvPr id="20" name="Text 17"/>
          <p:cNvSpPr txBox="1"/>
          <p:nvPr/>
        </p:nvSpPr>
        <p:spPr>
          <a:xfrm>
            <a:off x="3761842" y="3749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D4652"/>
                </a:solidFill>
              </a:rPr>
              <a:t>chance 17%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0690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4652"/>
                </a:solidFill>
              </a:rPr>
              <a:t>TCN: neural network on the raw signal. LDA: linear model on 16 features. Share of 200 ms windows read as the right pose; bar: median of 4 drivers, line: lowest to highest. New driver: each scaled by their own calibration.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3 · Calibration, assistance, safety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Ready in two minutes, and it stops when unsure</a:t>
            </a:r>
            <a:endParaRPr lang="en-US" sz="2600" dirty="0"/>
          </a:p>
        </p:txBody>
      </p:sp>
      <p:sp>
        <p:nvSpPr>
          <p:cNvPr id="5" name="step-1"/>
          <p:cNvSpPr/>
          <p:nvPr/>
        </p:nvSpPr>
        <p:spPr>
          <a:xfrm>
            <a:off x="457200" y="14173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6" name="step-num-1"/>
          <p:cNvSpPr/>
          <p:nvPr/>
        </p:nvSpPr>
        <p:spPr>
          <a:xfrm>
            <a:off x="594360" y="1536192"/>
            <a:ext cx="384048" cy="384048"/>
          </a:xfrm>
          <a:prstGeom prst="ellipse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199339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Record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6 poses × 2, 3, 5 s</a:t>
            </a:r>
            <a:endParaRPr lang="en-US" sz="1400" dirty="0"/>
          </a:p>
        </p:txBody>
      </p:sp>
      <p:sp>
        <p:nvSpPr>
          <p:cNvPr id="10" name="step-arrow-1"/>
          <p:cNvSpPr/>
          <p:nvPr/>
        </p:nvSpPr>
        <p:spPr>
          <a:xfrm>
            <a:off x="2350008" y="1920240"/>
            <a:ext cx="182880" cy="228600"/>
          </a:xfrm>
          <a:prstGeom prst="rightArrow">
            <a:avLst/>
          </a:prstGeom>
          <a:solidFill>
            <a:srgbClr val="8A95A3"/>
          </a:solidFill>
          <a:ln w="12700">
            <a:solidFill>
              <a:srgbClr val="8A95A3"/>
            </a:solidFill>
            <a:prstDash val="solid"/>
          </a:ln>
        </p:spPr>
      </p:sp>
      <p:sp>
        <p:nvSpPr>
          <p:cNvPr id="11" name="step-2"/>
          <p:cNvSpPr/>
          <p:nvPr/>
        </p:nvSpPr>
        <p:spPr>
          <a:xfrm>
            <a:off x="2560320" y="14173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2" name="step-num-2"/>
          <p:cNvSpPr/>
          <p:nvPr/>
        </p:nvSpPr>
        <p:spPr>
          <a:xfrm>
            <a:off x="2697480" y="1536192"/>
            <a:ext cx="384048" cy="384048"/>
          </a:xfrm>
          <a:prstGeom prst="ellipse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69748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697480" y="199339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Hold straight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269748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2 s at every start</a:t>
            </a:r>
            <a:endParaRPr lang="en-US" sz="1400" dirty="0"/>
          </a:p>
        </p:txBody>
      </p:sp>
      <p:sp>
        <p:nvSpPr>
          <p:cNvPr id="16" name="step-arrow-2"/>
          <p:cNvSpPr/>
          <p:nvPr/>
        </p:nvSpPr>
        <p:spPr>
          <a:xfrm>
            <a:off x="4453128" y="1920240"/>
            <a:ext cx="182880" cy="228600"/>
          </a:xfrm>
          <a:prstGeom prst="rightArrow">
            <a:avLst/>
          </a:prstGeom>
          <a:solidFill>
            <a:srgbClr val="8A95A3"/>
          </a:solidFill>
          <a:ln w="12700">
            <a:solidFill>
              <a:srgbClr val="8A95A3"/>
            </a:solidFill>
            <a:prstDash val="solid"/>
          </a:ln>
        </p:spPr>
      </p:sp>
      <p:sp>
        <p:nvSpPr>
          <p:cNvPr id="17" name="step-3"/>
          <p:cNvSpPr/>
          <p:nvPr/>
        </p:nvSpPr>
        <p:spPr>
          <a:xfrm>
            <a:off x="4663440" y="14173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8" name="step-num-3"/>
          <p:cNvSpPr/>
          <p:nvPr/>
        </p:nvSpPr>
        <p:spPr>
          <a:xfrm>
            <a:off x="4800600" y="1536192"/>
            <a:ext cx="384048" cy="384048"/>
          </a:xfrm>
          <a:prstGeom prst="ellipse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80060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800600" y="199339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Raise to start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80060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arms the robot</a:t>
            </a:r>
            <a:endParaRPr lang="en-US" sz="1400" dirty="0"/>
          </a:p>
        </p:txBody>
      </p:sp>
      <p:sp>
        <p:nvSpPr>
          <p:cNvPr id="22" name="step-arrow-3"/>
          <p:cNvSpPr/>
          <p:nvPr/>
        </p:nvSpPr>
        <p:spPr>
          <a:xfrm>
            <a:off x="6556248" y="1920240"/>
            <a:ext cx="182880" cy="228600"/>
          </a:xfrm>
          <a:prstGeom prst="rightArrow">
            <a:avLst/>
          </a:prstGeom>
          <a:solidFill>
            <a:srgbClr val="8A95A3"/>
          </a:solidFill>
          <a:ln w="12700">
            <a:solidFill>
              <a:srgbClr val="8A95A3"/>
            </a:solidFill>
            <a:prstDash val="solid"/>
          </a:ln>
        </p:spPr>
      </p:sp>
      <p:sp>
        <p:nvSpPr>
          <p:cNvPr id="23" name="step-4"/>
          <p:cNvSpPr/>
          <p:nvPr/>
        </p:nvSpPr>
        <p:spPr>
          <a:xfrm>
            <a:off x="6766560" y="14173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24" name="step-num-4"/>
          <p:cNvSpPr/>
          <p:nvPr/>
        </p:nvSpPr>
        <p:spPr>
          <a:xfrm>
            <a:off x="6903720" y="1536192"/>
            <a:ext cx="384048" cy="384048"/>
          </a:xfrm>
          <a:prstGeom prst="ellipse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90372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6903720" y="199339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Drive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690372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speed, steer, brake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" y="2926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The robot stops when:</a:t>
            </a:r>
            <a:endParaRPr lang="en-US" sz="1600" dirty="0"/>
          </a:p>
        </p:txBody>
      </p:sp>
      <p:sp>
        <p:nvSpPr>
          <p:cNvPr id="29" name="safe-1"/>
          <p:cNvSpPr/>
          <p:nvPr/>
        </p:nvSpPr>
        <p:spPr>
          <a:xfrm>
            <a:off x="457200" y="333756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566928" y="333756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the signal drops</a:t>
            </a:r>
            <a:endParaRPr lang="en-US" sz="1400" dirty="0"/>
          </a:p>
        </p:txBody>
      </p:sp>
      <p:sp>
        <p:nvSpPr>
          <p:cNvPr id="31" name="safe-2"/>
          <p:cNvSpPr/>
          <p:nvPr/>
        </p:nvSpPr>
        <p:spPr>
          <a:xfrm>
            <a:off x="2560320" y="333756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2670048" y="333756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the arm leaves its range</a:t>
            </a:r>
            <a:endParaRPr lang="en-US" sz="1400" dirty="0"/>
          </a:p>
        </p:txBody>
      </p:sp>
      <p:sp>
        <p:nvSpPr>
          <p:cNvPr id="33" name="safe-3"/>
          <p:cNvSpPr/>
          <p:nvPr/>
        </p:nvSpPr>
        <p:spPr>
          <a:xfrm>
            <a:off x="4663440" y="333756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4773168" y="333756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the band has moved (won't start)</a:t>
            </a:r>
            <a:endParaRPr lang="en-US" sz="1400" dirty="0"/>
          </a:p>
        </p:txBody>
      </p:sp>
      <p:sp>
        <p:nvSpPr>
          <p:cNvPr id="35" name="safe-4"/>
          <p:cNvSpPr/>
          <p:nvPr/>
        </p:nvSpPr>
        <p:spPr>
          <a:xfrm>
            <a:off x="6766560" y="333756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6876288" y="333756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a fist is held 0.4 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3 · Calibration, assistance, safety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Four drivers calibrated with one command</a:t>
            </a:r>
            <a:endParaRPr lang="en-US" sz="2600" dirty="0"/>
          </a:p>
        </p:txBody>
      </p:sp>
      <p:sp>
        <p:nvSpPr>
          <p:cNvPr id="5" name="command"/>
          <p:cNvSpPr/>
          <p:nvPr/>
        </p:nvSpPr>
        <p:spPr>
          <a:xfrm>
            <a:off x="457200" y="137160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7160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examples/lever.py &lt;your name&gt;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219456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AJ</a:t>
            </a:r>
            <a:endParaRPr lang="en-US" sz="1400" dirty="0"/>
          </a:p>
        </p:txBody>
      </p:sp>
      <p:sp>
        <p:nvSpPr>
          <p:cNvPr id="8" name="fist-bar-1"/>
          <p:cNvSpPr/>
          <p:nvPr/>
        </p:nvSpPr>
        <p:spPr>
          <a:xfrm>
            <a:off x="2377440" y="2231136"/>
            <a:ext cx="5321808" cy="256032"/>
          </a:xfrm>
          <a:prstGeom prst="rect">
            <a:avLst/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90688" y="2194560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9.7×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578608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Jose</a:t>
            </a:r>
            <a:endParaRPr lang="en-US" sz="1400" dirty="0"/>
          </a:p>
        </p:txBody>
      </p:sp>
      <p:sp>
        <p:nvSpPr>
          <p:cNvPr id="11" name="fist-bar-2"/>
          <p:cNvSpPr/>
          <p:nvPr/>
        </p:nvSpPr>
        <p:spPr>
          <a:xfrm>
            <a:off x="2377440" y="2615184"/>
            <a:ext cx="2523744" cy="256032"/>
          </a:xfrm>
          <a:prstGeom prst="rect">
            <a:avLst/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992624" y="2578608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4.6×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2962656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Xinyi</a:t>
            </a:r>
            <a:endParaRPr lang="en-US" sz="1400" dirty="0"/>
          </a:p>
        </p:txBody>
      </p:sp>
      <p:sp>
        <p:nvSpPr>
          <p:cNvPr id="14" name="fist-bar-3"/>
          <p:cNvSpPr/>
          <p:nvPr/>
        </p:nvSpPr>
        <p:spPr>
          <a:xfrm>
            <a:off x="2377440" y="2999232"/>
            <a:ext cx="2194560" cy="256032"/>
          </a:xfrm>
          <a:prstGeom prst="rect">
            <a:avLst/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663440" y="2962656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4.0×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3346704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Kiran</a:t>
            </a:r>
            <a:endParaRPr lang="en-US" sz="1400" dirty="0"/>
          </a:p>
        </p:txBody>
      </p:sp>
      <p:sp>
        <p:nvSpPr>
          <p:cNvPr id="17" name="fist-bar-4"/>
          <p:cNvSpPr/>
          <p:nvPr/>
        </p:nvSpPr>
        <p:spPr>
          <a:xfrm>
            <a:off x="2377440" y="3383280"/>
            <a:ext cx="1042416" cy="256032"/>
          </a:xfrm>
          <a:prstGeom prst="rect">
            <a:avLst/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511296" y="3346704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1.9×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3730752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Kiran, 1st try</a:t>
            </a:r>
            <a:endParaRPr lang="en-US" sz="1400" dirty="0"/>
          </a:p>
        </p:txBody>
      </p:sp>
      <p:sp>
        <p:nvSpPr>
          <p:cNvPr id="20" name="fist-bar-5"/>
          <p:cNvSpPr/>
          <p:nvPr/>
        </p:nvSpPr>
        <p:spPr>
          <a:xfrm>
            <a:off x="2377440" y="3767328"/>
            <a:ext cx="329184" cy="256032"/>
          </a:xfrm>
          <a:prstGeom prst="rect">
            <a:avLst/>
          </a:prstGeom>
          <a:solidFill>
            <a:srgbClr val="D55E00"/>
          </a:solidFill>
          <a:ln w="12700">
            <a:solidFill>
              <a:srgbClr val="D55E0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2798064" y="3730752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0.6×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" y="4206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Fist ÷ relaxed muscle level (mean RMS over 8 channels). Below 1×, the fist didn't register.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3 · Calibration, assistance, safety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The gate assist nudges you through, and never steers for you</a:t>
            </a:r>
            <a:endParaRPr lang="en-US" sz="2600" dirty="0"/>
          </a:p>
        </p:txBody>
      </p:sp>
      <p:sp>
        <p:nvSpPr>
          <p:cNvPr id="5" name="gate-stat-1"/>
          <p:cNvSpPr/>
          <p:nvPr/>
        </p:nvSpPr>
        <p:spPr>
          <a:xfrm>
            <a:off x="457200" y="13716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48132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202A"/>
                </a:solidFill>
              </a:rPr>
              <a:t>2 of 6</a:t>
            </a:r>
            <a:endParaRPr lang="en-US" sz="36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2402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approaches through gate 1 with the assist</a:t>
            </a:r>
            <a:endParaRPr lang="en-US" sz="1400" dirty="0"/>
          </a:p>
        </p:txBody>
      </p:sp>
      <p:sp>
        <p:nvSpPr>
          <p:cNvPr id="8" name="gate-stat-2"/>
          <p:cNvSpPr/>
          <p:nvPr/>
        </p:nvSpPr>
        <p:spPr>
          <a:xfrm>
            <a:off x="3246120" y="13716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474720" y="148132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202A"/>
                </a:solidFill>
              </a:rPr>
              <a:t>0 of 6</a:t>
            </a:r>
            <a:endParaRPr lang="en-US" sz="3600" dirty="0"/>
          </a:p>
        </p:txBody>
      </p:sp>
      <p:sp>
        <p:nvSpPr>
          <p:cNvPr id="10" name="Text 7"/>
          <p:cNvSpPr txBox="1"/>
          <p:nvPr/>
        </p:nvSpPr>
        <p:spPr>
          <a:xfrm>
            <a:off x="3474720" y="22402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without it</a:t>
            </a:r>
            <a:endParaRPr lang="en-US" sz="1400" dirty="0"/>
          </a:p>
        </p:txBody>
      </p:sp>
      <p:sp>
        <p:nvSpPr>
          <p:cNvPr id="11" name="gate-stat-3"/>
          <p:cNvSpPr/>
          <p:nvPr/>
        </p:nvSpPr>
        <p:spPr>
          <a:xfrm>
            <a:off x="6035040" y="13716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263640" y="148132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6202A"/>
                </a:solidFill>
              </a:rPr>
              <a:t>0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6263640" y="22402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collisions, either way</a:t>
            </a:r>
            <a:endParaRPr lang="en-US" sz="1400" dirty="0"/>
          </a:p>
        </p:txBody>
      </p:sp>
      <p:sp>
        <p:nvSpPr>
          <p:cNvPr id="14" name="gate-rule-1"/>
          <p:cNvSpPr/>
          <p:nvPr/>
        </p:nvSpPr>
        <p:spPr>
          <a:xfrm>
            <a:off x="457200" y="320040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66928" y="32004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only when you're aimed within 20° of a gate</a:t>
            </a:r>
            <a:endParaRPr lang="en-US" sz="1400" dirty="0"/>
          </a:p>
        </p:txBody>
      </p:sp>
      <p:sp>
        <p:nvSpPr>
          <p:cNvPr id="16" name="gate-rule-2"/>
          <p:cNvSpPr/>
          <p:nvPr/>
        </p:nvSpPr>
        <p:spPr>
          <a:xfrm>
            <a:off x="2560320" y="320040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2670048" y="32004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adds at most 0.3 rad/s of turn</a:t>
            </a:r>
            <a:endParaRPr lang="en-US" sz="1400" dirty="0"/>
          </a:p>
        </p:txBody>
      </p:sp>
      <p:sp>
        <p:nvSpPr>
          <p:cNvPr id="18" name="gate-rule-3"/>
          <p:cNvSpPr/>
          <p:nvPr/>
        </p:nvSpPr>
        <p:spPr>
          <a:xfrm>
            <a:off x="4663440" y="320040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773168" y="32004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never picks a gate for you</a:t>
            </a:r>
            <a:endParaRPr lang="en-US" sz="1400" dirty="0"/>
          </a:p>
        </p:txBody>
      </p:sp>
      <p:sp>
        <p:nvSpPr>
          <p:cNvPr id="20" name="gate-rule-4"/>
          <p:cNvSpPr/>
          <p:nvPr/>
        </p:nvSpPr>
        <p:spPr>
          <a:xfrm>
            <a:off x="6766560" y="3200400"/>
            <a:ext cx="1874520" cy="685800"/>
          </a:xfrm>
          <a:prstGeom prst="roundRect">
            <a:avLst>
              <a:gd name="adj" fmla="val 10667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876288" y="32004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off with --no-gate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" y="4206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Scripted off-line approaches to L1's first gate in the sim, the same assist code as the controller.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4 · What broke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Four things broke; each fix is now a rule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3258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Problem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926080" y="1325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Before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892040" y="1325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Fix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223760" y="13258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After</a:t>
            </a:r>
            <a:endParaRPr lang="en-US" sz="1400" dirty="0"/>
          </a:p>
        </p:txBody>
      </p:sp>
      <p:sp>
        <p:nvSpPr>
          <p:cNvPr id="9" name="broke-row-1"/>
          <p:cNvSpPr/>
          <p:nvPr/>
        </p:nvSpPr>
        <p:spPr>
          <a:xfrm>
            <a:off x="457200" y="1645920"/>
            <a:ext cx="8229600" cy="658368"/>
          </a:xfrm>
          <a:prstGeom prst="roundRect">
            <a:avLst>
              <a:gd name="adj" fmla="val 11111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94360" y="164592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A"/>
                </a:solidFill>
              </a:rPr>
              <a:t>Brake fired by itself</a:t>
            </a:r>
            <a:endParaRPr lang="en-US" sz="1500" dirty="0"/>
          </a:p>
        </p:txBody>
      </p:sp>
      <p:sp>
        <p:nvSpPr>
          <p:cNvPr id="11" name="before-1"/>
          <p:cNvSpPr/>
          <p:nvPr/>
        </p:nvSpPr>
        <p:spPr>
          <a:xfrm>
            <a:off x="2926080" y="1737360"/>
            <a:ext cx="1783080" cy="475488"/>
          </a:xfrm>
          <a:prstGeom prst="roundRect">
            <a:avLst>
              <a:gd name="adj" fmla="val 15385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017520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38% of drive time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892040" y="164592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fist pattern held 0.4 s</a:t>
            </a:r>
            <a:endParaRPr lang="en-US" sz="1400" dirty="0"/>
          </a:p>
        </p:txBody>
      </p:sp>
      <p:sp>
        <p:nvSpPr>
          <p:cNvPr id="14" name="after-1"/>
          <p:cNvSpPr/>
          <p:nvPr/>
        </p:nvSpPr>
        <p:spPr>
          <a:xfrm>
            <a:off x="7223760" y="1737360"/>
            <a:ext cx="1325880" cy="475488"/>
          </a:xfrm>
          <a:prstGeom prst="roundRect">
            <a:avLst>
              <a:gd name="adj" fmla="val 15385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315200" y="1737360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0%</a:t>
            </a:r>
            <a:endParaRPr lang="en-US" sz="1400" dirty="0"/>
          </a:p>
        </p:txBody>
      </p:sp>
      <p:sp>
        <p:nvSpPr>
          <p:cNvPr id="16" name="broke-row-2"/>
          <p:cNvSpPr/>
          <p:nvPr/>
        </p:nvSpPr>
        <p:spPr>
          <a:xfrm>
            <a:off x="457200" y="2395728"/>
            <a:ext cx="8229600" cy="658368"/>
          </a:xfrm>
          <a:prstGeom prst="roundRect">
            <a:avLst>
              <a:gd name="adj" fmla="val 11111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" y="2395728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A"/>
                </a:solidFill>
              </a:rPr>
              <a:t>Right turns too weak</a:t>
            </a:r>
            <a:endParaRPr lang="en-US" sz="1500" dirty="0"/>
          </a:p>
        </p:txBody>
      </p:sp>
      <p:sp>
        <p:nvSpPr>
          <p:cNvPr id="18" name="before-2"/>
          <p:cNvSpPr/>
          <p:nvPr/>
        </p:nvSpPr>
        <p:spPr>
          <a:xfrm>
            <a:off x="2926080" y="2487168"/>
            <a:ext cx="1783080" cy="475488"/>
          </a:xfrm>
          <a:prstGeom prst="roundRect">
            <a:avLst>
              <a:gd name="adj" fmla="val 15385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017520" y="2487168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full turn out of reach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4892040" y="2395728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each side tuned from your own drives</a:t>
            </a:r>
            <a:endParaRPr lang="en-US" sz="1400" dirty="0"/>
          </a:p>
        </p:txBody>
      </p:sp>
      <p:sp>
        <p:nvSpPr>
          <p:cNvPr id="21" name="after-2"/>
          <p:cNvSpPr/>
          <p:nvPr/>
        </p:nvSpPr>
        <p:spPr>
          <a:xfrm>
            <a:off x="7223760" y="2487168"/>
            <a:ext cx="1325880" cy="475488"/>
          </a:xfrm>
          <a:prstGeom prst="roundRect">
            <a:avLst>
              <a:gd name="adj" fmla="val 15385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315200" y="2487168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even turns</a:t>
            </a:r>
            <a:endParaRPr lang="en-US" sz="1400" dirty="0"/>
          </a:p>
        </p:txBody>
      </p:sp>
      <p:sp>
        <p:nvSpPr>
          <p:cNvPr id="23" name="broke-row-3"/>
          <p:cNvSpPr/>
          <p:nvPr/>
        </p:nvSpPr>
        <p:spPr>
          <a:xfrm>
            <a:off x="457200" y="3145536"/>
            <a:ext cx="8229600" cy="658368"/>
          </a:xfrm>
          <a:prstGeom prst="roundRect">
            <a:avLst>
              <a:gd name="adj" fmla="val 11111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94360" y="314553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A"/>
                </a:solidFill>
              </a:rPr>
              <a:t>Band moved after charging</a:t>
            </a:r>
            <a:endParaRPr lang="en-US" sz="1500" dirty="0"/>
          </a:p>
        </p:txBody>
      </p:sp>
      <p:sp>
        <p:nvSpPr>
          <p:cNvPr id="25" name="before-3"/>
          <p:cNvSpPr/>
          <p:nvPr/>
        </p:nvSpPr>
        <p:spPr>
          <a:xfrm>
            <a:off x="2926080" y="3236976"/>
            <a:ext cx="1783080" cy="475488"/>
          </a:xfrm>
          <a:prstGeom prst="roundRect">
            <a:avLst>
              <a:gd name="adj" fmla="val 15385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017520" y="3236976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reversed 58% of a drive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4892040" y="3145536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pose checked at every start</a:t>
            </a:r>
            <a:endParaRPr lang="en-US" sz="1400" dirty="0"/>
          </a:p>
        </p:txBody>
      </p:sp>
      <p:sp>
        <p:nvSpPr>
          <p:cNvPr id="28" name="after-3"/>
          <p:cNvSpPr/>
          <p:nvPr/>
        </p:nvSpPr>
        <p:spPr>
          <a:xfrm>
            <a:off x="7223760" y="3236976"/>
            <a:ext cx="1325880" cy="475488"/>
          </a:xfrm>
          <a:prstGeom prst="roundRect">
            <a:avLst>
              <a:gd name="adj" fmla="val 15385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7315200" y="3236976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refuses to start</a:t>
            </a:r>
            <a:endParaRPr lang="en-US" sz="1400" dirty="0"/>
          </a:p>
        </p:txBody>
      </p:sp>
      <p:sp>
        <p:nvSpPr>
          <p:cNvPr id="30" name="broke-row-4"/>
          <p:cNvSpPr/>
          <p:nvPr/>
        </p:nvSpPr>
        <p:spPr>
          <a:xfrm>
            <a:off x="457200" y="3895344"/>
            <a:ext cx="8229600" cy="658368"/>
          </a:xfrm>
          <a:prstGeom prst="roundRect">
            <a:avLst>
              <a:gd name="adj" fmla="val 11111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94360" y="3895344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02A"/>
                </a:solidFill>
              </a:rPr>
              <a:t>Myo vanished after unplugging</a:t>
            </a:r>
            <a:endParaRPr lang="en-US" sz="1500" dirty="0"/>
          </a:p>
        </p:txBody>
      </p:sp>
      <p:sp>
        <p:nvSpPr>
          <p:cNvPr id="32" name="before-4"/>
          <p:cNvSpPr/>
          <p:nvPr/>
        </p:nvSpPr>
        <p:spPr>
          <a:xfrm>
            <a:off x="2926080" y="3986784"/>
            <a:ext cx="1783080" cy="475488"/>
          </a:xfrm>
          <a:prstGeom prst="roundRect">
            <a:avLst>
              <a:gd name="adj" fmla="val 15385"/>
            </a:avLst>
          </a:prstGeom>
          <a:solidFill>
            <a:srgbClr val="FDECE2"/>
          </a:solidFill>
          <a:ln w="12700">
            <a:solidFill>
              <a:srgbClr val="FDECE2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3017520" y="3986784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no Myo found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4892040" y="3895344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202A"/>
                </a:solidFill>
              </a:rPr>
              <a:t>wear it, move, keep scanning</a:t>
            </a:r>
            <a:endParaRPr lang="en-US" sz="1400" dirty="0"/>
          </a:p>
        </p:txBody>
      </p:sp>
      <p:sp>
        <p:nvSpPr>
          <p:cNvPr id="35" name="after-4"/>
          <p:cNvSpPr/>
          <p:nvPr/>
        </p:nvSpPr>
        <p:spPr>
          <a:xfrm>
            <a:off x="7223760" y="3986784"/>
            <a:ext cx="1325880" cy="475488"/>
          </a:xfrm>
          <a:prstGeom prst="roundRect">
            <a:avLst>
              <a:gd name="adj" fmla="val 15385"/>
            </a:avLst>
          </a:prstGeom>
          <a:solidFill>
            <a:srgbClr val="DDF2EA"/>
          </a:solidFill>
          <a:ln w="12700">
            <a:solidFill>
              <a:srgbClr val="DDF2EA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7315200" y="3986784"/>
            <a:ext cx="1188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02A"/>
                </a:solidFill>
              </a:rPr>
              <a:t>connects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5 · Results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All 51 official runs finished, with no missed gates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4173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L1 Gates</a:t>
            </a:r>
            <a:endParaRPr lang="en-US" sz="1600" dirty="0"/>
          </a:p>
        </p:txBody>
      </p:sp>
      <p:sp>
        <p:nvSpPr>
          <p:cNvPr id="6" name="result-bar-1"/>
          <p:cNvSpPr/>
          <p:nvPr/>
        </p:nvSpPr>
        <p:spPr>
          <a:xfrm>
            <a:off x="3017520" y="1490472"/>
            <a:ext cx="3538362" cy="310896"/>
          </a:xfrm>
          <a:prstGeom prst="rect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7" name="result-range-1"/>
          <p:cNvSpPr/>
          <p:nvPr/>
        </p:nvSpPr>
        <p:spPr>
          <a:xfrm>
            <a:off x="6550762" y="1645920"/>
            <a:ext cx="300411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942612" y="14173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20.7 s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1031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L2 Slalom</a:t>
            </a:r>
            <a:endParaRPr lang="en-US" sz="1600" dirty="0"/>
          </a:p>
        </p:txBody>
      </p:sp>
      <p:sp>
        <p:nvSpPr>
          <p:cNvPr id="10" name="result-bar-2"/>
          <p:cNvSpPr/>
          <p:nvPr/>
        </p:nvSpPr>
        <p:spPr>
          <a:xfrm>
            <a:off x="3017520" y="2176272"/>
            <a:ext cx="4543715" cy="310896"/>
          </a:xfrm>
          <a:prstGeom prst="rect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1" name="result-range-2"/>
          <p:cNvSpPr/>
          <p:nvPr/>
        </p:nvSpPr>
        <p:spPr>
          <a:xfrm>
            <a:off x="7411029" y="2331720"/>
            <a:ext cx="307238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809708" y="21031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26.6 s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27889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L3 Corridor + Dock</a:t>
            </a:r>
            <a:endParaRPr lang="en-US" sz="1600" dirty="0"/>
          </a:p>
        </p:txBody>
      </p:sp>
      <p:sp>
        <p:nvSpPr>
          <p:cNvPr id="14" name="result-bar-3"/>
          <p:cNvSpPr/>
          <p:nvPr/>
        </p:nvSpPr>
        <p:spPr>
          <a:xfrm>
            <a:off x="3017520" y="2862072"/>
            <a:ext cx="2775387" cy="310896"/>
          </a:xfrm>
          <a:prstGeom prst="rect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15" name="result-range-3"/>
          <p:cNvSpPr/>
          <p:nvPr/>
        </p:nvSpPr>
        <p:spPr>
          <a:xfrm>
            <a:off x="5782666" y="3017520"/>
            <a:ext cx="211653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085759" y="27889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16.3 s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L1, 300 ms lag + 10% drop</a:t>
            </a:r>
            <a:endParaRPr lang="en-US" sz="1600" dirty="0"/>
          </a:p>
        </p:txBody>
      </p:sp>
      <p:sp>
        <p:nvSpPr>
          <p:cNvPr id="18" name="result-bar-4"/>
          <p:cNvSpPr/>
          <p:nvPr/>
        </p:nvSpPr>
        <p:spPr>
          <a:xfrm>
            <a:off x="3017520" y="3547872"/>
            <a:ext cx="3696249" cy="310896"/>
          </a:xfrm>
          <a:prstGeom prst="rect">
            <a:avLst/>
          </a:prstGeom>
          <a:solidFill>
            <a:srgbClr val="E69F00"/>
          </a:solidFill>
          <a:ln w="12700">
            <a:solidFill>
              <a:srgbClr val="E69F00"/>
            </a:solidFill>
            <a:prstDash val="solid"/>
          </a:ln>
        </p:spPr>
      </p:sp>
      <p:sp>
        <p:nvSpPr>
          <p:cNvPr id="19" name="result-range-4"/>
          <p:cNvSpPr/>
          <p:nvPr/>
        </p:nvSpPr>
        <p:spPr>
          <a:xfrm>
            <a:off x="6550762" y="3703320"/>
            <a:ext cx="873923" cy="0"/>
          </a:xfrm>
          <a:prstGeom prst="line">
            <a:avLst/>
          </a:prstGeom>
          <a:noFill/>
          <a:ln w="25400">
            <a:solidFill>
              <a:srgbClr val="16202A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516124" y="34747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21.7 s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25196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Bar: median score. Line: best to worst run. Clean courses: 4, 6 and 4 runs; degraded: 8 runs with lag compensation 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5 · Results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Lag compensation did no harm; benefit unproven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002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Lag compensation on</a:t>
            </a:r>
            <a:endParaRPr lang="en-US" sz="1600" dirty="0"/>
          </a:p>
        </p:txBody>
      </p:sp>
      <p:sp>
        <p:nvSpPr>
          <p:cNvPr id="6" name="axis-1"/>
          <p:cNvSpPr/>
          <p:nvPr/>
        </p:nvSpPr>
        <p:spPr>
          <a:xfrm>
            <a:off x="2377440" y="1828800"/>
            <a:ext cx="6126480" cy="0"/>
          </a:xfrm>
          <a:prstGeom prst="line">
            <a:avLst/>
          </a:prstGeom>
          <a:noFill/>
          <a:ln w="12700">
            <a:solidFill>
              <a:srgbClr val="8A95A3"/>
            </a:solidFill>
            <a:prstDash val="solid"/>
          </a:ln>
        </p:spPr>
      </p:sp>
      <p:sp>
        <p:nvSpPr>
          <p:cNvPr id="7" name="run-1-1"/>
          <p:cNvSpPr/>
          <p:nvPr/>
        </p:nvSpPr>
        <p:spPr>
          <a:xfrm>
            <a:off x="3316224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8" name="run-1-2"/>
          <p:cNvSpPr/>
          <p:nvPr/>
        </p:nvSpPr>
        <p:spPr>
          <a:xfrm>
            <a:off x="4092245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9" name="run-1-3"/>
          <p:cNvSpPr/>
          <p:nvPr/>
        </p:nvSpPr>
        <p:spPr>
          <a:xfrm>
            <a:off x="6256934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10" name="run-1-4"/>
          <p:cNvSpPr/>
          <p:nvPr/>
        </p:nvSpPr>
        <p:spPr>
          <a:xfrm>
            <a:off x="3248152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11" name="run-1-5"/>
          <p:cNvSpPr/>
          <p:nvPr/>
        </p:nvSpPr>
        <p:spPr>
          <a:xfrm>
            <a:off x="3112008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12" name="run-1-6"/>
          <p:cNvSpPr/>
          <p:nvPr/>
        </p:nvSpPr>
        <p:spPr>
          <a:xfrm>
            <a:off x="3166466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13" name="run-1-7"/>
          <p:cNvSpPr/>
          <p:nvPr/>
        </p:nvSpPr>
        <p:spPr>
          <a:xfrm>
            <a:off x="2771648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14" name="run-1-8"/>
          <p:cNvSpPr/>
          <p:nvPr/>
        </p:nvSpPr>
        <p:spPr>
          <a:xfrm>
            <a:off x="3261766" y="1746504"/>
            <a:ext cx="164592" cy="164592"/>
          </a:xfrm>
          <a:prstGeom prst="ellipse">
            <a:avLst/>
          </a:prstGeom>
          <a:solidFill>
            <a:srgbClr val="0072B2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15" name="median-1"/>
          <p:cNvSpPr/>
          <p:nvPr/>
        </p:nvSpPr>
        <p:spPr>
          <a:xfrm>
            <a:off x="3504032" y="1554480"/>
            <a:ext cx="0" cy="548640"/>
          </a:xfrm>
          <a:prstGeom prst="line">
            <a:avLst/>
          </a:prstGeom>
          <a:noFill/>
          <a:ln w="31750">
            <a:solidFill>
              <a:srgbClr val="16202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577184" y="193852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median 21.7 s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2606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02A"/>
                </a:solidFill>
              </a:rPr>
              <a:t>Off</a:t>
            </a:r>
            <a:endParaRPr lang="en-US" sz="1600" dirty="0"/>
          </a:p>
        </p:txBody>
      </p:sp>
      <p:sp>
        <p:nvSpPr>
          <p:cNvPr id="18" name="axis-2"/>
          <p:cNvSpPr/>
          <p:nvPr/>
        </p:nvSpPr>
        <p:spPr>
          <a:xfrm>
            <a:off x="2377440" y="2834640"/>
            <a:ext cx="6126480" cy="0"/>
          </a:xfrm>
          <a:prstGeom prst="line">
            <a:avLst/>
          </a:prstGeom>
          <a:noFill/>
          <a:ln w="12700">
            <a:solidFill>
              <a:srgbClr val="8A95A3"/>
            </a:solidFill>
            <a:prstDash val="solid"/>
          </a:ln>
        </p:spPr>
      </p:sp>
      <p:sp>
        <p:nvSpPr>
          <p:cNvPr id="19" name="run-2-1"/>
          <p:cNvSpPr/>
          <p:nvPr/>
        </p:nvSpPr>
        <p:spPr>
          <a:xfrm>
            <a:off x="3343453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0" name="run-2-2"/>
          <p:cNvSpPr/>
          <p:nvPr/>
        </p:nvSpPr>
        <p:spPr>
          <a:xfrm>
            <a:off x="3016707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1" name="run-2-3"/>
          <p:cNvSpPr/>
          <p:nvPr/>
        </p:nvSpPr>
        <p:spPr>
          <a:xfrm>
            <a:off x="8162950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2" name="run-2-4"/>
          <p:cNvSpPr/>
          <p:nvPr/>
        </p:nvSpPr>
        <p:spPr>
          <a:xfrm>
            <a:off x="7904277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3" name="run-2-5"/>
          <p:cNvSpPr/>
          <p:nvPr/>
        </p:nvSpPr>
        <p:spPr>
          <a:xfrm>
            <a:off x="3724656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4" name="run-2-6"/>
          <p:cNvSpPr/>
          <p:nvPr/>
        </p:nvSpPr>
        <p:spPr>
          <a:xfrm>
            <a:off x="5712358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5" name="run-2-7"/>
          <p:cNvSpPr/>
          <p:nvPr/>
        </p:nvSpPr>
        <p:spPr>
          <a:xfrm>
            <a:off x="3642970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6" name="run-2-8"/>
          <p:cNvSpPr/>
          <p:nvPr/>
        </p:nvSpPr>
        <p:spPr>
          <a:xfrm>
            <a:off x="2935021" y="2752344"/>
            <a:ext cx="164592" cy="164592"/>
          </a:xfrm>
          <a:prstGeom prst="ellipse">
            <a:avLst/>
          </a:prstGeom>
          <a:solidFill>
            <a:srgbClr val="E69F00"/>
          </a:solidFill>
          <a:ln w="6350">
            <a:solidFill>
              <a:srgbClr val="16202A"/>
            </a:solidFill>
            <a:prstDash val="solid"/>
          </a:ln>
        </p:spPr>
      </p:sp>
      <p:sp>
        <p:nvSpPr>
          <p:cNvPr id="27" name="median-2"/>
          <p:cNvSpPr/>
          <p:nvPr/>
        </p:nvSpPr>
        <p:spPr>
          <a:xfrm>
            <a:off x="4086047" y="2560320"/>
            <a:ext cx="0" cy="548640"/>
          </a:xfrm>
          <a:prstGeom prst="line">
            <a:avLst/>
          </a:prstGeom>
          <a:noFill/>
          <a:ln w="31750">
            <a:solidFill>
              <a:srgbClr val="16202A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159199" y="29443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median 22.5 s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2103120" y="3611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20 s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3464560" y="3611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22 s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4826000" y="3611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24 s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6187440" y="3611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26 s</a:t>
            </a:r>
            <a:endParaRPr lang="en-US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7548880" y="3611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28 s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" y="4023360"/>
            <a:ext cx="8138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One dot per run, L1 at 300 ms lag and 10% drop, 2 runs per hidden session. Session medians compared with an exact two-sided permutation test: p = 0.57 for score, 0.26 for workload.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5 · Results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What we'd test next</a:t>
            </a:r>
            <a:endParaRPr lang="en-US" sz="2600" dirty="0"/>
          </a:p>
        </p:txBody>
      </p:sp>
      <p:sp>
        <p:nvSpPr>
          <p:cNvPr id="5" name="next-1"/>
          <p:cNvSpPr/>
          <p:nvPr/>
        </p:nvSpPr>
        <p:spPr>
          <a:xfrm>
            <a:off x="457200" y="146304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6" name="next-icon-1"/>
          <p:cNvSpPr/>
          <p:nvPr/>
        </p:nvSpPr>
        <p:spPr>
          <a:xfrm>
            <a:off x="685800" y="1645920"/>
            <a:ext cx="457200" cy="457200"/>
          </a:xfrm>
          <a:prstGeom prst="ellipse">
            <a:avLst/>
          </a:prstGeom>
          <a:solidFill>
            <a:srgbClr val="0072B2"/>
          </a:solidFill>
          <a:ln w="12700">
            <a:solidFill>
              <a:srgbClr val="0072B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2402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02A"/>
                </a:solidFill>
              </a:rPr>
              <a:t>More people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Pretrain on a 36-person Myo dataset, fine-tune on each driver's 2-minute calibration.</a:t>
            </a:r>
            <a:endParaRPr lang="en-US" sz="1400" dirty="0"/>
          </a:p>
        </p:txBody>
      </p:sp>
      <p:sp>
        <p:nvSpPr>
          <p:cNvPr id="10" name="next-2"/>
          <p:cNvSpPr/>
          <p:nvPr/>
        </p:nvSpPr>
        <p:spPr>
          <a:xfrm>
            <a:off x="3246120" y="146304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1" name="next-icon-2"/>
          <p:cNvSpPr/>
          <p:nvPr/>
        </p:nvSpPr>
        <p:spPr>
          <a:xfrm>
            <a:off x="3474720" y="1645920"/>
            <a:ext cx="457200" cy="457200"/>
          </a:xfrm>
          <a:prstGeom prst="ellipse">
            <a:avLst/>
          </a:prstGeom>
          <a:solidFill>
            <a:srgbClr val="E69F00"/>
          </a:solidFill>
          <a:ln w="12700">
            <a:solidFill>
              <a:srgbClr val="E69F0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47472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22402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02A"/>
                </a:solidFill>
              </a:rPr>
              <a:t>Lag gain unproven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3474720" y="2651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More blind sessions before we claim lag compensation helps.</a:t>
            </a:r>
            <a:endParaRPr lang="en-US" sz="1400" dirty="0"/>
          </a:p>
        </p:txBody>
      </p:sp>
      <p:sp>
        <p:nvSpPr>
          <p:cNvPr id="15" name="next-3"/>
          <p:cNvSpPr/>
          <p:nvPr/>
        </p:nvSpPr>
        <p:spPr>
          <a:xfrm>
            <a:off x="6035040" y="146304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6" name="next-icon-3"/>
          <p:cNvSpPr/>
          <p:nvPr/>
        </p:nvSpPr>
        <p:spPr>
          <a:xfrm>
            <a:off x="6263640" y="1645920"/>
            <a:ext cx="457200" cy="457200"/>
          </a:xfrm>
          <a:prstGeom prst="ellipse">
            <a:avLst/>
          </a:prstGeom>
          <a:solidFill>
            <a:srgbClr val="009E73"/>
          </a:solidFill>
          <a:ln w="12700">
            <a:solidFill>
              <a:srgbClr val="009E73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2636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202A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6263640" y="22402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02A"/>
                </a:solidFill>
              </a:rPr>
              <a:t>Top speed 1 m/s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6263640" y="2651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The sim allows 2 m/s: the assist must slow from further out first.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1554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Thank you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606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D3DD"/>
                </a:solidFill>
              </a:rPr>
              <a:t>AJ · Jose · Kiran · Xinyi</a:t>
            </a:r>
            <a:endParaRPr lang="en-US" sz="2000" dirty="0"/>
          </a:p>
        </p:txBody>
      </p:sp>
      <p:sp>
        <p:nvSpPr>
          <p:cNvPr id="4" name="Text 2">
            <a:hlinkClick r:id="rId1" tooltip=""/>
          </p:cNvPr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u="sng" dirty="0">
                <a:solidFill>
                  <a:srgbClr val="C9D3DD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 and dataset: github.com/ajbarea/myo-lever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1554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Backup slides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Backup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Blind lag-compensation test, session by session</a:t>
            </a:r>
            <a:endParaRPr lang="en-US" sz="26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463040"/>
                <a:gridCol w="146304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6202A"/>
                          </a:solidFill>
                        </a:rPr>
                        <a:t>Measure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6202A"/>
                          </a:solidFill>
                        </a:rPr>
                        <a:t>On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6202A"/>
                          </a:solidFill>
                        </a:rPr>
                        <a:t>Off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16202A"/>
                          </a:solidFill>
                        </a:rPr>
                        <a:t>p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Score (s)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21.66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22.51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0.57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Steering jerkiness (rad/s²)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0.66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0.74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0.63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Workload (NASA-RTLX, 0 to 100)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43.4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50.4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0.26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Collisions (total)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0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02A"/>
                          </a:solidFill>
                        </a:rPr>
                        <a:t>–</a:t>
                      </a:r>
                      <a:endParaRPr lang="en-US" sz="16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457200" y="40233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D4652"/>
                </a:solidFill>
              </a:rPr>
              <a:t>4 sessions on, 4 off, 2 runs each; the driver never knew which.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01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rgbClr val="3D4652"/>
                </a:solidFill>
              </a:rPr>
              <a:t>Backup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6202A"/>
                </a:solidFill>
              </a:rPr>
              <a:t>How the signals are used</a:t>
            </a:r>
            <a:endParaRPr lang="en-US" sz="2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3657600"/>
                <a:gridCol w="2011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A"/>
                          </a:solidFill>
                        </a:rPr>
                        <a:t>Signal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A"/>
                          </a:solidFill>
                        </a:rPr>
                        <a:t>What we compute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6202A"/>
                          </a:solidFill>
                        </a:rPr>
                        <a:t>Drives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Tilt (accelerometer, 50 Hz)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forearm height and roll from gravity, never yaw (no drift)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speed, steering, reverse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Muscle (8 EMG channels, 200 Hz)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RMS and waveform length per channel, 0.2 s windows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brake only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Brake classifier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your fist vs your other poses (linear discriminant analysis)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fist held 0.4 s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Lidar (from the sim)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free space ahead and beside the robot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02A"/>
                          </a:solidFill>
                        </a:rPr>
                        <a:t>slow down, nudge off walls</a:t>
                      </a:r>
                      <a:endParaRPr lang="en-US" sz="14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9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3D465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r">
  <a:themeElements>
    <a:clrScheme name="Lever">
      <a:dk1>
        <a:srgbClr val="16202A"/>
      </a:dk1>
      <a:lt1>
        <a:srgbClr val="FFFFFF"/>
      </a:lt1>
      <a:dk2>
        <a:srgbClr val="14202B"/>
      </a:dk2>
      <a:lt2>
        <a:srgbClr val="EEF2F6"/>
      </a:lt2>
      <a:accent1>
        <a:srgbClr val="0072B2"/>
      </a:accent1>
      <a:accent2>
        <a:srgbClr val="E69F00"/>
      </a:accent2>
      <a:accent3>
        <a:srgbClr val="009E73"/>
      </a:accent3>
      <a:accent4>
        <a:srgbClr val="D55E00"/>
      </a:accent4>
      <a:accent5>
        <a:srgbClr val="56B4E9"/>
      </a:accent5>
      <a:accent6>
        <a:srgbClr val="8A95A3"/>
      </a:accent6>
      <a:hlink>
        <a:srgbClr val="0072B2"/>
      </a:hlink>
      <a:folHlink>
        <a:srgbClr val="3D4652"/>
      </a:folHlink>
    </a:clrScheme>
    <a:fontScheme name="Lever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Driving a robot with one forearm</dc:title>
  <dc:subject>PptxGenJS Presentation</dc:subject>
  <dc:creator>AJ</dc:creator>
  <cp:lastModifiedBy>AJ</cp:lastModifiedBy>
  <cp:revision>1</cp:revision>
  <dcterms:created xsi:type="dcterms:W3CDTF">2026-10-23T18:23:39Z</dcterms:created>
  <dcterms:modified xsi:type="dcterms:W3CDTF">2026-10-23T18:23:39Z</dcterms:modified>
</cp:coreProperties>
</file>