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(AJ) Hi, I'm AJ, and with me are Jose, Kiran and Xinyi. In the next five minutes we'll show you how we drive the Jackal with one forearm and a Myo armband, what the muscle and motion signals taught us, and the results from the sim. Here's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parts. How a driver controls the robot. What the signals told us, which is why our design looks the way it does. How a new driver calibrates, and what keeps the robot safe. What broke while we tested. And the results. First, what we built.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what we built. One forearm and the Myo armband drive all three courses. Over 51 official runs we finished every single one, with no missed gates and no collisions on the clean courses. Why should you care? A new driver records their own calibration in about two minutes, and it kept working under the judges' slow, lossy link. So how do you drive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arm is the joystick. Raise your forearm and the robot stops. Lower it to level and it drives, and the lower you go toward level, the faster. Tip it down past level and it backs up. Roll your forearm like a doorknob to steer. And if something goes wrong, make a firm fist and hold it for under half a second: that's the brake. Your hand stays relaxed the whole time, so it isn't tiring. Why not just use muscle gestures? We tried.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started with five muscle gestures and a classifier. On still poses it was right 99% of the time, on takes it had never seen. But hold a fist with your forearm rolled, which is exactly what you do while steering, and it read "forward" only 38% of the time. The rest came out as right, reverse or left. Rolling your arm moves the muscles under the electrodes. So we kept the muscle signal for the brake only, and steer with the band's tilt sensor, which rolling can't fool.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(AJ) We also asked whether deep learning would read the muscles better. We trained a temporal convolutional network on the raw signal, with gain and noise augmentation, and tested it on takes and drivers it never saw. On each person's own two-and-a-half-minute calibration, the simple linear model still won: 85% of poses against 68%. On a driver it had never seen, both were near 32%, against seventeen percent for guessing. With this little data per person, the simple model is the right choice, so the controller keeps it for the brake.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driver records their own calibration: six poses, each held for two, three and five seconds, about 2 minutes in all, with prompts. At the start of each drive they hold their arm straight for two seconds, so straight is straight for them. Then they raise the arm to arm it. Underneath, the robot stops whenever it's unsure: if the signal drops, if the arm leaves its calibrated range, or if the band has moved, in which case it refuses to start and asks for a new calibration.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(Kiran) To get past one driver, we made setup a single command. It connects the Myo, records your calibration, opens the sim and drives. Four of us recorded, and the data is public. The bars show how much stronger each person's fist is than their relaxed hand, which is what the brake detects. My first recording came out below one: the fist didn't register, so I recorded again. Now the tool shows that check after every calibration.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(Xinyi) I added a gate assist. The lidar finds the two posts of the next gate. If you are already aimed within twenty degrees of it, it adds a small correction toward the centre, never more than 0.3 radians per second, so you stay in control. In 6 test approaches from off the line, it got through the first gate 2 times against 0 without it, with no collisions either way. When the approach wasn't aimed at the gate, it did nothing.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(Jose) Four things broke. First, the brake fired on its own 38% of the time, because just holding your arm out uses the same forearm muscles. Now it needs a fist pattern held for 0.4 seconds, and it dropped to zero. Second, right turns were weak: with the arm out you only roll about thirty degrees right, so we tune each side from the driver's own logs. Third, after a battery recharge the band went back on differently and the robot reversed 58% of the time. Now it checks the pose at every start and refuses if the band moved. And today the Myo vanished: once unplugged it fell asleep and no laptop could find it. Wearing it and moving while the tool keeps scanning brought it back, and that's in our troubleshooting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official scores, the medians over repeated runs so it isn't one lucky lap: 20.7 seconds on L1, 26.6 on the slalom, 16.3 on the corridor and dock, with no collisions. The last bar is L1 under the judges' degraded link, 300 milliseconds of lag and ten percent packet loss: about 21.7 seconds, barely slower than clean. That's the robustness we were after. Speaking of lag, we tested one more idea.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300 milliseconds of lag, drivers overcorrect, so we added lag compensation: it measures the delay, softens steering, and checks obstacles from where the robot will be when each command lands. To test it fairly we ran it blind: 8 sessions, the controller secretly switching it on or off, so the driver couldn't know. With it on, the medians were a little better and there were no collisions, against 2 without. But with this few runs, the difference isn't significant. We kept it on because it did no harm.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(AJ) What we'd do next. Four drivers isn't enough for a neural network, so we'd pretrain on a public Myo dataset of thirty-six people, which has the relaxed hand and the fist the brake needs, then fine-tune on each calibration. The lag result needs more sessions before we'd claim it helps. And we capped speed at one metre per second while tuning, half what the sim allows, so going faster means the obstacle assist has to look further ahead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our controller: one forearm, no squeezing, every course finished. The code and the dataset are public on GitHub. Thank you, and we're happy to take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slides for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The blind test in full: medians of each session's two runs, compared with an exact two-sided permutation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What each signal does: the tilt sensor gives speed, steering and reverse; the muscle signal only gives the brake.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92608"/>
          </a:xfrm>
          <a:prstGeom prst="rect">
            <a:avLst/>
          </a:prstGeom>
          <a:noFill/>
          <a:ln/>
        </p:spPr>
        <p:txBody>
          <a:bodyPr wrap="square" rtlCol="0"/>
          <a:lstStyle>
            <a:lvl1pPr indent="0" marL="0">
              <a:buNone/>
              <a:defRPr lang="en-US" sz="1400" b="1" dirty="0">
                <a:solidFill>
                  <a:srgbClr val="3D4652"/>
                </a:solidFill>
              </a:defRPr>
            </a:lvl1pPr>
          </a:lstStyle>
          <a:p>
            <a:pPr indent="0" marL="0">
              <a:buNone/>
            </a:pPr>
            <a:endParaRPr lang="en-US" sz="1400" dirty="0"/>
          </a:p>
        </p:txBody>
      </p:sp>
      <p:sp>
        <p:nvSpPr>
          <p:cNvPr id="3" name="Text 0"/>
          <p:cNvSpPr/>
          <p:nvPr>
            <p:ph idx="101" type="title" hasCustomPrompt="1"/>
          </p:nvPr>
        </p:nvSpPr>
        <p:spPr>
          <a:xfrm>
            <a:off x="457200" y="457200"/>
            <a:ext cx="8229600" cy="685800"/>
          </a:xfrm>
          <a:prstGeom prst="rect">
            <a:avLst/>
          </a:prstGeom>
          <a:noFill/>
          <a:ln/>
        </p:spPr>
        <p:txBody>
          <a:bodyPr wrap="square" rtlCol="0"/>
          <a:lstStyle>
            <a:lvl1pPr algn="l" indent="0" marL="0">
              <a:buNone/>
              <a:defRPr lang="en-US" sz="2600" b="1" dirty="0">
                <a:solidFill>
                  <a:srgbClr val="16202A"/>
                </a:solidFill>
              </a:defRPr>
            </a:lvl1pPr>
          </a:lstStyle>
          <a:p>
            <a:pPr algn="l" indent="0" marL="0">
              <a:buNone/>
            </a:pPr>
            <a:endParaRPr lang="en-US" sz="2600" dirty="0"/>
          </a:p>
        </p:txBody>
      </p:sp>
      <p:sp>
        <p:nvSpPr>
          <p:cNvPr id="25" name="Slide Number Placeholder 0"/>
          <p:cNvSpPr>
            <a:spLocks noGrp="1"/>
          </p:cNvSpPr>
          <p:nvPr>
            <p:ph type="sldNum" sz="quarter" idx="4294967295"/>
          </p:nvPr>
        </p:nvSpPr>
        <p:spPr>
          <a:xfrm>
            <a:off x="8503920" y="4754880"/>
            <a:ext cx="36576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3D4652"/>
                </a:solidFill>
              </a:defRPr>
            </a:lvl1pPr>
          </a:lstStyle>
          <a:p>
            <a:pPr algn="l"/>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RK">
    <p:bg>
      <p:bgPr>
        <a:solidFill>
          <a:srgbClr val="14202B"/>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1554480"/>
            <a:ext cx="8229600" cy="914400"/>
          </a:xfrm>
          <a:prstGeom prst="rect">
            <a:avLst/>
          </a:prstGeom>
          <a:noFill/>
          <a:ln/>
        </p:spPr>
        <p:txBody>
          <a:bodyPr wrap="square" rtlCol="0"/>
          <a:lstStyle>
            <a:lvl1pPr algn="l" indent="0" marL="0">
              <a:buNone/>
              <a:defRPr lang="en-US" sz="4000" b="1" dirty="0">
                <a:solidFill>
                  <a:srgbClr val="FFFFFF"/>
                </a:solidFill>
              </a:defRPr>
            </a:lvl1pPr>
          </a:lstStyle>
          <a:p>
            <a:pPr algn="l" indent="0" marL="0">
              <a:buNone/>
            </a:pPr>
            <a:endParaRPr lang="en-US" sz="4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03920" y="4754880"/>
            <a:ext cx="36576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3D4652"/>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github.com/ajbarea/Hackathon" TargetMode="External"/><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457200" y="1554480"/>
            <a:ext cx="8229600" cy="914400"/>
          </a:xfrm>
          <a:prstGeom prst="rect">
            <a:avLst/>
          </a:prstGeom>
          <a:noFill/>
          <a:ln/>
        </p:spPr>
        <p:txBody>
          <a:bodyPr wrap="square" lIns="0" tIns="0" rIns="0" bIns="0" rtlCol="0" anchor="ctr"/>
          <a:lstStyle/>
          <a:p>
            <a:pPr algn="l" indent="0" marL="0">
              <a:buNone/>
            </a:pPr>
            <a:r>
              <a:rPr lang="en-US" sz="4000" b="1" dirty="0">
                <a:solidFill>
                  <a:srgbClr val="FFFFFF"/>
                </a:solidFill>
              </a:rPr>
              <a:t>Driving a robot with one forearm</a:t>
            </a:r>
            <a:endParaRPr lang="en-US" sz="4000" dirty="0"/>
          </a:p>
        </p:txBody>
      </p:sp>
      <p:sp>
        <p:nvSpPr>
          <p:cNvPr id="3" name="Text 1"/>
          <p:cNvSpPr txBox="1"/>
          <p:nvPr/>
        </p:nvSpPr>
        <p:spPr>
          <a:xfrm>
            <a:off x="457200" y="2606040"/>
            <a:ext cx="8229600" cy="365760"/>
          </a:xfrm>
          <a:prstGeom prst="rect">
            <a:avLst/>
          </a:prstGeom>
          <a:noFill/>
          <a:ln/>
        </p:spPr>
        <p:txBody>
          <a:bodyPr wrap="square" lIns="0" tIns="0" rIns="0" bIns="0" rtlCol="0" anchor="ctr"/>
          <a:lstStyle/>
          <a:p>
            <a:pPr indent="0" marL="0">
              <a:buNone/>
            </a:pPr>
            <a:r>
              <a:rPr lang="en-US" sz="2000" dirty="0">
                <a:solidFill>
                  <a:srgbClr val="C9D3DD"/>
                </a:solidFill>
              </a:rPr>
              <a:t>AWARE-AI Hackathon 2026</a:t>
            </a:r>
            <a:endParaRPr lang="en-US" sz="2000" dirty="0"/>
          </a:p>
        </p:txBody>
      </p:sp>
      <p:sp>
        <p:nvSpPr>
          <p:cNvPr id="4" name="Text 2"/>
          <p:cNvSpPr txBox="1"/>
          <p:nvPr/>
        </p:nvSpPr>
        <p:spPr>
          <a:xfrm>
            <a:off x="457200" y="3063240"/>
            <a:ext cx="8229600" cy="365760"/>
          </a:xfrm>
          <a:prstGeom prst="rect">
            <a:avLst/>
          </a:prstGeom>
          <a:noFill/>
          <a:ln/>
        </p:spPr>
        <p:txBody>
          <a:bodyPr wrap="square" lIns="0" tIns="0" rIns="0" bIns="0" rtlCol="0" anchor="ctr"/>
          <a:lstStyle/>
          <a:p>
            <a:pPr indent="0" marL="0">
              <a:buNone/>
            </a:pPr>
            <a:r>
              <a:rPr lang="en-US" sz="1800" dirty="0">
                <a:solidFill>
                  <a:srgbClr val="C9D3DD"/>
                </a:solidFill>
              </a:rPr>
              <a:t>AJ · Jose · Kiran · Xinyi</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92608"/>
          </a:xfrm>
          <a:prstGeom prst="rect">
            <a:avLst/>
          </a:prstGeom>
          <a:noFill/>
          <a:ln/>
        </p:spPr>
        <p:txBody>
          <a:bodyPr wrap="square" lIns="0" tIns="0" rIns="0" bIns="0" rtlCol="0"/>
          <a:lstStyle/>
          <a:p>
            <a:pPr indent="0" marL="0">
              <a:buNone/>
            </a:pPr>
            <a:r>
              <a:rPr lang="en-US" sz="1400" b="1" dirty="0">
                <a:solidFill>
                  <a:srgbClr val="3D4652"/>
                </a:solidFill>
              </a:rPr>
              <a:t>Agenda</a:t>
            </a:r>
            <a:endParaRPr lang="en-US" sz="1400" dirty="0"/>
          </a:p>
        </p:txBody>
      </p:sp>
      <p:sp>
        <p:nvSpPr>
          <p:cNvPr id="3" name="Text 0"/>
          <p:cNvSpPr/>
          <p:nvPr>
            <p:ph idx="101" type="title" hasCustomPrompt="1"/>
          </p:nvPr>
        </p:nvSpPr>
        <p:spPr>
          <a:xfrm>
            <a:off x="457200" y="457200"/>
            <a:ext cx="8229600" cy="685800"/>
          </a:xfrm>
          <a:prstGeom prst="rect">
            <a:avLst/>
          </a:prstGeom>
          <a:noFill/>
          <a:ln/>
        </p:spPr>
        <p:txBody>
          <a:bodyPr wrap="square" lIns="0" tIns="0" rIns="0" bIns="0" rtlCol="0" anchor="t"/>
          <a:lstStyle/>
          <a:p>
            <a:pPr algn="l" indent="0" marL="0">
              <a:buNone/>
            </a:pPr>
            <a:r>
              <a:rPr lang="en-US" sz="2600" b="1" dirty="0">
                <a:solidFill>
                  <a:srgbClr val="16202A"/>
                </a:solidFill>
              </a:rPr>
              <a:t>Five parts, about a minute each</a:t>
            </a:r>
            <a:endParaRPr lang="en-US" sz="2600" dirty="0"/>
          </a:p>
        </p:txBody>
      </p:sp>
      <p:sp>
        <p:nvSpPr>
          <p:cNvPr id="5" name="agenda-1"/>
          <p:cNvSpPr/>
          <p:nvPr/>
        </p:nvSpPr>
        <p:spPr>
          <a:xfrm>
            <a:off x="457200" y="1325880"/>
            <a:ext cx="8229600" cy="512064"/>
          </a:xfrm>
          <a:prstGeom prst="roundRect">
            <a:avLst>
              <a:gd name="adj" fmla="val 14286"/>
            </a:avLst>
          </a:prstGeom>
          <a:solidFill>
            <a:srgbClr val="EEF2F6"/>
          </a:solidFill>
          <a:ln w="12700">
            <a:solidFill>
              <a:srgbClr val="EEF2F6"/>
            </a:solidFill>
            <a:prstDash val="solid"/>
          </a:ln>
        </p:spPr>
      </p:sp>
      <p:sp>
        <p:nvSpPr>
          <p:cNvPr id="6" name="Text 3"/>
          <p:cNvSpPr txBox="1"/>
          <p:nvPr/>
        </p:nvSpPr>
        <p:spPr>
          <a:xfrm>
            <a:off x="685800" y="1325880"/>
            <a:ext cx="7772400" cy="512064"/>
          </a:xfrm>
          <a:prstGeom prst="rect">
            <a:avLst/>
          </a:prstGeom>
          <a:noFill/>
          <a:ln/>
        </p:spPr>
        <p:txBody>
          <a:bodyPr wrap="square" lIns="0" tIns="0" rIns="0" bIns="0" rtlCol="0" anchor="ctr"/>
          <a:lstStyle/>
          <a:p>
            <a:pPr indent="0" marL="0">
              <a:buNone/>
            </a:pPr>
            <a:r>
              <a:rPr lang="en-US" sz="1800" dirty="0">
                <a:solidFill>
                  <a:srgbClr val="16202A"/>
                </a:solidFill>
              </a:rPr>
              <a:t>1 · How you drive</a:t>
            </a:r>
            <a:endParaRPr lang="en-US" sz="1800" dirty="0"/>
          </a:p>
        </p:txBody>
      </p:sp>
      <p:sp>
        <p:nvSpPr>
          <p:cNvPr id="7" name="agenda-2"/>
          <p:cNvSpPr/>
          <p:nvPr/>
        </p:nvSpPr>
        <p:spPr>
          <a:xfrm>
            <a:off x="457200" y="1947672"/>
            <a:ext cx="8229600" cy="512064"/>
          </a:xfrm>
          <a:prstGeom prst="roundRect">
            <a:avLst>
              <a:gd name="adj" fmla="val 14286"/>
            </a:avLst>
          </a:prstGeom>
          <a:solidFill>
            <a:srgbClr val="EEF2F6"/>
          </a:solidFill>
          <a:ln w="12700">
            <a:solidFill>
              <a:srgbClr val="EEF2F6"/>
            </a:solidFill>
            <a:prstDash val="solid"/>
          </a:ln>
        </p:spPr>
      </p:sp>
      <p:sp>
        <p:nvSpPr>
          <p:cNvPr id="8" name="Text 5"/>
          <p:cNvSpPr txBox="1"/>
          <p:nvPr/>
        </p:nvSpPr>
        <p:spPr>
          <a:xfrm>
            <a:off x="685800" y="1947672"/>
            <a:ext cx="7772400" cy="512064"/>
          </a:xfrm>
          <a:prstGeom prst="rect">
            <a:avLst/>
          </a:prstGeom>
          <a:noFill/>
          <a:ln/>
        </p:spPr>
        <p:txBody>
          <a:bodyPr wrap="square" lIns="0" tIns="0" rIns="0" bIns="0" rtlCol="0" anchor="ctr"/>
          <a:lstStyle/>
          <a:p>
            <a:pPr indent="0" marL="0">
              <a:buNone/>
            </a:pPr>
            <a:r>
              <a:rPr lang="en-US" sz="1800" dirty="0">
                <a:solidFill>
                  <a:srgbClr val="16202A"/>
                </a:solidFill>
              </a:rPr>
              <a:t>2 · What the signals told us</a:t>
            </a:r>
            <a:endParaRPr lang="en-US" sz="1800" dirty="0"/>
          </a:p>
        </p:txBody>
      </p:sp>
      <p:sp>
        <p:nvSpPr>
          <p:cNvPr id="9" name="agenda-3"/>
          <p:cNvSpPr/>
          <p:nvPr/>
        </p:nvSpPr>
        <p:spPr>
          <a:xfrm>
            <a:off x="457200" y="2569464"/>
            <a:ext cx="8229600" cy="512064"/>
          </a:xfrm>
          <a:prstGeom prst="roundRect">
            <a:avLst>
              <a:gd name="adj" fmla="val 14286"/>
            </a:avLst>
          </a:prstGeom>
          <a:solidFill>
            <a:srgbClr val="EEF2F6"/>
          </a:solidFill>
          <a:ln w="12700">
            <a:solidFill>
              <a:srgbClr val="EEF2F6"/>
            </a:solidFill>
            <a:prstDash val="solid"/>
          </a:ln>
        </p:spPr>
      </p:sp>
      <p:sp>
        <p:nvSpPr>
          <p:cNvPr id="10" name="Text 7"/>
          <p:cNvSpPr txBox="1"/>
          <p:nvPr/>
        </p:nvSpPr>
        <p:spPr>
          <a:xfrm>
            <a:off x="685800" y="2569464"/>
            <a:ext cx="7772400" cy="512064"/>
          </a:xfrm>
          <a:prstGeom prst="rect">
            <a:avLst/>
          </a:prstGeom>
          <a:noFill/>
          <a:ln/>
        </p:spPr>
        <p:txBody>
          <a:bodyPr wrap="square" lIns="0" tIns="0" rIns="0" bIns="0" rtlCol="0" anchor="ctr"/>
          <a:lstStyle/>
          <a:p>
            <a:pPr indent="0" marL="0">
              <a:buNone/>
            </a:pPr>
            <a:r>
              <a:rPr lang="en-US" sz="1800" dirty="0">
                <a:solidFill>
                  <a:srgbClr val="16202A"/>
                </a:solidFill>
              </a:rPr>
              <a:t>3 · Calibration, assistance, safety</a:t>
            </a:r>
            <a:endParaRPr lang="en-US" sz="1800" dirty="0"/>
          </a:p>
        </p:txBody>
      </p:sp>
      <p:sp>
        <p:nvSpPr>
          <p:cNvPr id="11" name="agenda-4"/>
          <p:cNvSpPr/>
          <p:nvPr/>
        </p:nvSpPr>
        <p:spPr>
          <a:xfrm>
            <a:off x="457200" y="3191256"/>
            <a:ext cx="8229600" cy="512064"/>
          </a:xfrm>
          <a:prstGeom prst="roundRect">
            <a:avLst>
              <a:gd name="adj" fmla="val 14286"/>
            </a:avLst>
          </a:prstGeom>
          <a:solidFill>
            <a:srgbClr val="EEF2F6"/>
          </a:solidFill>
          <a:ln w="12700">
            <a:solidFill>
              <a:srgbClr val="EEF2F6"/>
            </a:solidFill>
            <a:prstDash val="solid"/>
          </a:ln>
        </p:spPr>
      </p:sp>
      <p:sp>
        <p:nvSpPr>
          <p:cNvPr id="12" name="Text 9"/>
          <p:cNvSpPr txBox="1"/>
          <p:nvPr/>
        </p:nvSpPr>
        <p:spPr>
          <a:xfrm>
            <a:off x="685800" y="3191256"/>
            <a:ext cx="7772400" cy="512064"/>
          </a:xfrm>
          <a:prstGeom prst="rect">
            <a:avLst/>
          </a:prstGeom>
          <a:noFill/>
          <a:ln/>
        </p:spPr>
        <p:txBody>
          <a:bodyPr wrap="square" lIns="0" tIns="0" rIns="0" bIns="0" rtlCol="0" anchor="ctr"/>
          <a:lstStyle/>
          <a:p>
            <a:pPr indent="0" marL="0">
              <a:buNone/>
            </a:pPr>
            <a:r>
              <a:rPr lang="en-US" sz="1800" dirty="0">
                <a:solidFill>
                  <a:srgbClr val="16202A"/>
                </a:solidFill>
              </a:rPr>
              <a:t>4 · What broke</a:t>
            </a:r>
            <a:endParaRPr lang="en-US" sz="1800" dirty="0"/>
          </a:p>
        </p:txBody>
      </p:sp>
      <p:sp>
        <p:nvSpPr>
          <p:cNvPr id="13" name="agenda-5"/>
          <p:cNvSpPr/>
          <p:nvPr/>
        </p:nvSpPr>
        <p:spPr>
          <a:xfrm>
            <a:off x="457200" y="3813048"/>
            <a:ext cx="8229600" cy="512064"/>
          </a:xfrm>
          <a:prstGeom prst="roundRect">
            <a:avLst>
              <a:gd name="adj" fmla="val 14286"/>
            </a:avLst>
          </a:prstGeom>
          <a:solidFill>
            <a:srgbClr val="EEF2F6"/>
          </a:solidFill>
          <a:ln w="12700">
            <a:solidFill>
              <a:srgbClr val="EEF2F6"/>
            </a:solidFill>
            <a:prstDash val="solid"/>
          </a:ln>
        </p:spPr>
      </p:sp>
      <p:sp>
        <p:nvSpPr>
          <p:cNvPr id="14" name="Text 11"/>
          <p:cNvSpPr txBox="1"/>
          <p:nvPr/>
        </p:nvSpPr>
        <p:spPr>
          <a:xfrm>
            <a:off x="685800" y="3813048"/>
            <a:ext cx="7772400" cy="512064"/>
          </a:xfrm>
          <a:prstGeom prst="rect">
            <a:avLst/>
          </a:prstGeom>
          <a:noFill/>
          <a:ln/>
        </p:spPr>
        <p:txBody>
          <a:bodyPr wrap="square" lIns="0" tIns="0" rIns="0" bIns="0" rtlCol="0" anchor="ctr"/>
          <a:lstStyle/>
          <a:p>
            <a:pPr indent="0" marL="0">
              <a:buNone/>
            </a:pPr>
            <a:r>
              <a:rPr lang="en-US" sz="1800" dirty="0">
                <a:solidFill>
                  <a:srgbClr val="16202A"/>
                </a:solidFill>
              </a:rPr>
              <a:t>5 · Results</a:t>
            </a:r>
            <a:endParaRPr lang="en-US" sz="1800" dirty="0"/>
          </a:p>
        </p:txBody>
      </p:sp>
      <p:sp>
        <p:nvSpPr>
          <p:cNvPr id="25" name="Slide Number Placeholder 0"/>
          <p:cNvSpPr>
            <a:spLocks noGrp="1"/>
          </p:cNvSpPr>
          <p:nvPr>
            <p:ph type="sldNum" sz="quarter" idx="4294967295"/>
          </p:nvPr>
        </p:nvSpPr>
        <p:spPr>
          <a:xfrm>
            <a:off x="8503920" y="4754880"/>
            <a:ext cx="36576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3D4652"/>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92608"/>
          </a:xfrm>
          <a:prstGeom prst="rect">
            <a:avLst/>
          </a:prstGeom>
          <a:noFill/>
          <a:ln/>
        </p:spPr>
        <p:txBody>
          <a:bodyPr wrap="square" lIns="0" tIns="0" rIns="0" bIns="0" rtlCol="0"/>
          <a:lstStyle/>
          <a:p>
            <a:pPr indent="0" marL="0">
              <a:buNone/>
            </a:pPr>
            <a:r>
              <a:rPr lang="en-US" sz="1400" b="1" dirty="0">
                <a:solidFill>
                  <a:srgbClr val="3D4652"/>
                </a:solidFill>
              </a:rPr>
              <a:t>What we did</a:t>
            </a:r>
            <a:endParaRPr lang="en-US" sz="1400" dirty="0"/>
          </a:p>
        </p:txBody>
      </p:sp>
      <p:sp>
        <p:nvSpPr>
          <p:cNvPr id="3" name="Text 0"/>
          <p:cNvSpPr/>
          <p:nvPr>
            <p:ph idx="101" type="title" hasCustomPrompt="1"/>
          </p:nvPr>
        </p:nvSpPr>
        <p:spPr>
          <a:xfrm>
            <a:off x="457200" y="457200"/>
            <a:ext cx="8229600" cy="685800"/>
          </a:xfrm>
          <a:prstGeom prst="rect">
            <a:avLst/>
          </a:prstGeom>
          <a:noFill/>
          <a:ln/>
        </p:spPr>
        <p:txBody>
          <a:bodyPr wrap="square" lIns="0" tIns="0" rIns="0" bIns="0" rtlCol="0" anchor="t"/>
          <a:lstStyle/>
          <a:p>
            <a:pPr algn="l" indent="0" marL="0">
              <a:buNone/>
            </a:pPr>
            <a:r>
              <a:rPr lang="en-US" sz="2600" b="1" dirty="0">
                <a:solidFill>
                  <a:srgbClr val="16202A"/>
                </a:solidFill>
              </a:rPr>
              <a:t>One forearm drives every course, with no collisions</a:t>
            </a:r>
            <a:endParaRPr lang="en-US" sz="2600" dirty="0"/>
          </a:p>
        </p:txBody>
      </p:sp>
      <p:sp>
        <p:nvSpPr>
          <p:cNvPr id="5" name="stat-1"/>
          <p:cNvSpPr/>
          <p:nvPr/>
        </p:nvSpPr>
        <p:spPr>
          <a:xfrm>
            <a:off x="457200" y="1371600"/>
            <a:ext cx="2606040" cy="1920240"/>
          </a:xfrm>
          <a:prstGeom prst="roundRect">
            <a:avLst>
              <a:gd name="adj" fmla="val 3810"/>
            </a:avLst>
          </a:prstGeom>
          <a:solidFill>
            <a:srgbClr val="EEF2F6"/>
          </a:solidFill>
          <a:ln w="12700">
            <a:solidFill>
              <a:srgbClr val="EEF2F6"/>
            </a:solidFill>
            <a:prstDash val="solid"/>
          </a:ln>
        </p:spPr>
      </p:sp>
      <p:sp>
        <p:nvSpPr>
          <p:cNvPr id="6" name="Text 3"/>
          <p:cNvSpPr txBox="1"/>
          <p:nvPr/>
        </p:nvSpPr>
        <p:spPr>
          <a:xfrm>
            <a:off x="685800" y="1508760"/>
            <a:ext cx="2194560" cy="822960"/>
          </a:xfrm>
          <a:prstGeom prst="rect">
            <a:avLst/>
          </a:prstGeom>
          <a:noFill/>
          <a:ln/>
        </p:spPr>
        <p:txBody>
          <a:bodyPr wrap="square" lIns="0" tIns="0" rIns="0" bIns="0" rtlCol="0" anchor="ctr"/>
          <a:lstStyle/>
          <a:p>
            <a:pPr indent="0" marL="0">
              <a:buNone/>
            </a:pPr>
            <a:r>
              <a:rPr lang="en-US" sz="4000" b="1" dirty="0">
                <a:solidFill>
                  <a:srgbClr val="16202A"/>
                </a:solidFill>
              </a:rPr>
              <a:t>20.7 s</a:t>
            </a:r>
            <a:endParaRPr lang="en-US" sz="4000" dirty="0"/>
          </a:p>
        </p:txBody>
      </p:sp>
      <p:sp>
        <p:nvSpPr>
          <p:cNvPr id="7" name="Text 4"/>
          <p:cNvSpPr txBox="1"/>
          <p:nvPr/>
        </p:nvSpPr>
        <p:spPr>
          <a:xfrm>
            <a:off x="685800" y="2331720"/>
            <a:ext cx="2194560" cy="365760"/>
          </a:xfrm>
          <a:prstGeom prst="rect">
            <a:avLst/>
          </a:prstGeom>
          <a:noFill/>
          <a:ln/>
        </p:spPr>
        <p:txBody>
          <a:bodyPr wrap="square" lIns="0" tIns="0" rIns="0" bIns="0" rtlCol="0" anchor="ctr"/>
          <a:lstStyle/>
          <a:p>
            <a:pPr indent="0" marL="0">
              <a:buNone/>
            </a:pPr>
            <a:r>
              <a:rPr lang="en-US" sz="1800" b="1" dirty="0">
                <a:solidFill>
                  <a:srgbClr val="16202A"/>
                </a:solidFill>
              </a:rPr>
              <a:t>L1 Gates</a:t>
            </a:r>
            <a:endParaRPr lang="en-US" sz="1800" dirty="0"/>
          </a:p>
        </p:txBody>
      </p:sp>
      <p:sp>
        <p:nvSpPr>
          <p:cNvPr id="8" name="Text 5"/>
          <p:cNvSpPr txBox="1"/>
          <p:nvPr/>
        </p:nvSpPr>
        <p:spPr>
          <a:xfrm>
            <a:off x="685800" y="2697480"/>
            <a:ext cx="2194560" cy="457200"/>
          </a:xfrm>
          <a:prstGeom prst="rect">
            <a:avLst/>
          </a:prstGeom>
          <a:noFill/>
          <a:ln/>
        </p:spPr>
        <p:txBody>
          <a:bodyPr wrap="square" lIns="0" tIns="0" rIns="0" bIns="0" rtlCol="0" anchor="ctr"/>
          <a:lstStyle/>
          <a:p>
            <a:pPr indent="0" marL="0">
              <a:buNone/>
            </a:pPr>
            <a:r>
              <a:rPr lang="en-US" sz="1400" dirty="0">
                <a:solidFill>
                  <a:srgbClr val="3D4652"/>
                </a:solidFill>
              </a:rPr>
              <a:t>median of 4 runs, 0 collisions</a:t>
            </a:r>
            <a:endParaRPr lang="en-US" sz="1400" dirty="0"/>
          </a:p>
        </p:txBody>
      </p:sp>
      <p:sp>
        <p:nvSpPr>
          <p:cNvPr id="9" name="stat-2"/>
          <p:cNvSpPr/>
          <p:nvPr/>
        </p:nvSpPr>
        <p:spPr>
          <a:xfrm>
            <a:off x="3246120" y="1371600"/>
            <a:ext cx="2606040" cy="1920240"/>
          </a:xfrm>
          <a:prstGeom prst="roundRect">
            <a:avLst>
              <a:gd name="adj" fmla="val 3810"/>
            </a:avLst>
          </a:prstGeom>
          <a:solidFill>
            <a:srgbClr val="EEF2F6"/>
          </a:solidFill>
          <a:ln w="12700">
            <a:solidFill>
              <a:srgbClr val="EEF2F6"/>
            </a:solidFill>
            <a:prstDash val="solid"/>
          </a:ln>
        </p:spPr>
      </p:sp>
      <p:sp>
        <p:nvSpPr>
          <p:cNvPr id="10" name="Text 7"/>
          <p:cNvSpPr txBox="1"/>
          <p:nvPr/>
        </p:nvSpPr>
        <p:spPr>
          <a:xfrm>
            <a:off x="3474720" y="1508760"/>
            <a:ext cx="2194560" cy="822960"/>
          </a:xfrm>
          <a:prstGeom prst="rect">
            <a:avLst/>
          </a:prstGeom>
          <a:noFill/>
          <a:ln/>
        </p:spPr>
        <p:txBody>
          <a:bodyPr wrap="square" lIns="0" tIns="0" rIns="0" bIns="0" rtlCol="0" anchor="ctr"/>
          <a:lstStyle/>
          <a:p>
            <a:pPr indent="0" marL="0">
              <a:buNone/>
            </a:pPr>
            <a:r>
              <a:rPr lang="en-US" sz="4000" b="1" dirty="0">
                <a:solidFill>
                  <a:srgbClr val="16202A"/>
                </a:solidFill>
              </a:rPr>
              <a:t>26.6 s</a:t>
            </a:r>
            <a:endParaRPr lang="en-US" sz="4000" dirty="0"/>
          </a:p>
        </p:txBody>
      </p:sp>
      <p:sp>
        <p:nvSpPr>
          <p:cNvPr id="11" name="Text 8"/>
          <p:cNvSpPr txBox="1"/>
          <p:nvPr/>
        </p:nvSpPr>
        <p:spPr>
          <a:xfrm>
            <a:off x="3474720" y="2331720"/>
            <a:ext cx="2194560" cy="365760"/>
          </a:xfrm>
          <a:prstGeom prst="rect">
            <a:avLst/>
          </a:prstGeom>
          <a:noFill/>
          <a:ln/>
        </p:spPr>
        <p:txBody>
          <a:bodyPr wrap="square" lIns="0" tIns="0" rIns="0" bIns="0" rtlCol="0" anchor="ctr"/>
          <a:lstStyle/>
          <a:p>
            <a:pPr indent="0" marL="0">
              <a:buNone/>
            </a:pPr>
            <a:r>
              <a:rPr lang="en-US" sz="1800" b="1" dirty="0">
                <a:solidFill>
                  <a:srgbClr val="16202A"/>
                </a:solidFill>
              </a:rPr>
              <a:t>L2 Slalom</a:t>
            </a:r>
            <a:endParaRPr lang="en-US" sz="1800" dirty="0"/>
          </a:p>
        </p:txBody>
      </p:sp>
      <p:sp>
        <p:nvSpPr>
          <p:cNvPr id="12" name="Text 9"/>
          <p:cNvSpPr txBox="1"/>
          <p:nvPr/>
        </p:nvSpPr>
        <p:spPr>
          <a:xfrm>
            <a:off x="3474720" y="2697480"/>
            <a:ext cx="2194560" cy="457200"/>
          </a:xfrm>
          <a:prstGeom prst="rect">
            <a:avLst/>
          </a:prstGeom>
          <a:noFill/>
          <a:ln/>
        </p:spPr>
        <p:txBody>
          <a:bodyPr wrap="square" lIns="0" tIns="0" rIns="0" bIns="0" rtlCol="0" anchor="ctr"/>
          <a:lstStyle/>
          <a:p>
            <a:pPr indent="0" marL="0">
              <a:buNone/>
            </a:pPr>
            <a:r>
              <a:rPr lang="en-US" sz="1400" dirty="0">
                <a:solidFill>
                  <a:srgbClr val="3D4652"/>
                </a:solidFill>
              </a:rPr>
              <a:t>median of 6 runs, 0 collisions</a:t>
            </a:r>
            <a:endParaRPr lang="en-US" sz="1400" dirty="0"/>
          </a:p>
        </p:txBody>
      </p:sp>
      <p:sp>
        <p:nvSpPr>
          <p:cNvPr id="13" name="stat-3"/>
          <p:cNvSpPr/>
          <p:nvPr/>
        </p:nvSpPr>
        <p:spPr>
          <a:xfrm>
            <a:off x="6035040" y="1371600"/>
            <a:ext cx="2606040" cy="1920240"/>
          </a:xfrm>
          <a:prstGeom prst="roundRect">
            <a:avLst>
              <a:gd name="adj" fmla="val 3810"/>
            </a:avLst>
          </a:prstGeom>
          <a:solidFill>
            <a:srgbClr val="EEF2F6"/>
          </a:solidFill>
          <a:ln w="12700">
            <a:solidFill>
              <a:srgbClr val="EEF2F6"/>
            </a:solidFill>
            <a:prstDash val="solid"/>
          </a:ln>
        </p:spPr>
      </p:sp>
      <p:sp>
        <p:nvSpPr>
          <p:cNvPr id="14" name="Text 11"/>
          <p:cNvSpPr txBox="1"/>
          <p:nvPr/>
        </p:nvSpPr>
        <p:spPr>
          <a:xfrm>
            <a:off x="6263640" y="1508760"/>
            <a:ext cx="2194560" cy="822960"/>
          </a:xfrm>
          <a:prstGeom prst="rect">
            <a:avLst/>
          </a:prstGeom>
          <a:noFill/>
          <a:ln/>
        </p:spPr>
        <p:txBody>
          <a:bodyPr wrap="square" lIns="0" tIns="0" rIns="0" bIns="0" rtlCol="0" anchor="ctr"/>
          <a:lstStyle/>
          <a:p>
            <a:pPr indent="0" marL="0">
              <a:buNone/>
            </a:pPr>
            <a:r>
              <a:rPr lang="en-US" sz="4000" b="1" dirty="0">
                <a:solidFill>
                  <a:srgbClr val="16202A"/>
                </a:solidFill>
              </a:rPr>
              <a:t>16.3 s</a:t>
            </a:r>
            <a:endParaRPr lang="en-US" sz="4000" dirty="0"/>
          </a:p>
        </p:txBody>
      </p:sp>
      <p:sp>
        <p:nvSpPr>
          <p:cNvPr id="15" name="Text 12"/>
          <p:cNvSpPr txBox="1"/>
          <p:nvPr/>
        </p:nvSpPr>
        <p:spPr>
          <a:xfrm>
            <a:off x="6263640" y="2331720"/>
            <a:ext cx="2194560" cy="365760"/>
          </a:xfrm>
          <a:prstGeom prst="rect">
            <a:avLst/>
          </a:prstGeom>
          <a:noFill/>
          <a:ln/>
        </p:spPr>
        <p:txBody>
          <a:bodyPr wrap="square" lIns="0" tIns="0" rIns="0" bIns="0" rtlCol="0" anchor="ctr"/>
          <a:lstStyle/>
          <a:p>
            <a:pPr indent="0" marL="0">
              <a:buNone/>
            </a:pPr>
            <a:r>
              <a:rPr lang="en-US" sz="1800" b="1" dirty="0">
                <a:solidFill>
                  <a:srgbClr val="16202A"/>
                </a:solidFill>
              </a:rPr>
              <a:t>L3 Corridor + Dock</a:t>
            </a:r>
            <a:endParaRPr lang="en-US" sz="1800" dirty="0"/>
          </a:p>
        </p:txBody>
      </p:sp>
      <p:sp>
        <p:nvSpPr>
          <p:cNvPr id="16" name="Text 13"/>
          <p:cNvSpPr txBox="1"/>
          <p:nvPr/>
        </p:nvSpPr>
        <p:spPr>
          <a:xfrm>
            <a:off x="6263640" y="2697480"/>
            <a:ext cx="2194560" cy="457200"/>
          </a:xfrm>
          <a:prstGeom prst="rect">
            <a:avLst/>
          </a:prstGeom>
          <a:noFill/>
          <a:ln/>
        </p:spPr>
        <p:txBody>
          <a:bodyPr wrap="square" lIns="0" tIns="0" rIns="0" bIns="0" rtlCol="0" anchor="ctr"/>
          <a:lstStyle/>
          <a:p>
            <a:pPr indent="0" marL="0">
              <a:buNone/>
            </a:pPr>
            <a:r>
              <a:rPr lang="en-US" sz="1400" dirty="0">
                <a:solidFill>
                  <a:srgbClr val="3D4652"/>
                </a:solidFill>
              </a:rPr>
              <a:t>median of 4 runs, 0 collisions</a:t>
            </a:r>
            <a:endParaRPr lang="en-US" sz="1400" dirty="0"/>
          </a:p>
        </p:txBody>
      </p:sp>
      <p:sp>
        <p:nvSpPr>
          <p:cNvPr id="17" name="Text 14"/>
          <p:cNvSpPr txBox="1"/>
          <p:nvPr/>
        </p:nvSpPr>
        <p:spPr>
          <a:xfrm>
            <a:off x="457200" y="3566160"/>
            <a:ext cx="8229600" cy="548640"/>
          </a:xfrm>
          <a:prstGeom prst="rect">
            <a:avLst/>
          </a:prstGeom>
          <a:noFill/>
          <a:ln/>
        </p:spPr>
        <p:txBody>
          <a:bodyPr wrap="square" lIns="0" tIns="0" rIns="0" bIns="0" rtlCol="0" anchor="ctr"/>
          <a:lstStyle/>
          <a:p>
            <a:pPr indent="0" marL="0">
              <a:buNone/>
            </a:pPr>
            <a:r>
              <a:rPr lang="en-US" sz="1800" dirty="0">
                <a:solidFill>
                  <a:srgbClr val="16202A"/>
                </a:solidFill>
              </a:rPr>
              <a:t>51 of 51 runs finished. New driver: 2 minutes to calibrate.</a:t>
            </a:r>
            <a:endParaRPr lang="en-US" sz="1800" dirty="0"/>
          </a:p>
        </p:txBody>
      </p:sp>
      <p:sp>
        <p:nvSpPr>
          <p:cNvPr id="18" name="Text 15"/>
          <p:cNvSpPr txBox="1"/>
          <p:nvPr/>
        </p:nvSpPr>
        <p:spPr>
          <a:xfrm>
            <a:off x="457200" y="4343400"/>
            <a:ext cx="7772400" cy="365760"/>
          </a:xfrm>
          <a:prstGeom prst="rect">
            <a:avLst/>
          </a:prstGeom>
          <a:noFill/>
          <a:ln/>
        </p:spPr>
        <p:txBody>
          <a:bodyPr wrap="square" lIns="0" tIns="0" rIns="0" bIns="0" rtlCol="0" anchor="ctr"/>
          <a:lstStyle/>
          <a:p>
            <a:pPr indent="0" marL="0">
              <a:buNone/>
            </a:pPr>
            <a:r>
              <a:rPr lang="en-US" sz="1400" dirty="0">
                <a:solidFill>
                  <a:srgbClr val="3D4652"/>
                </a:solidFill>
              </a:rPr>
              <a:t>Score = time + 5 s per collision + 10 s per missed gate (the sim's rule). Lower is better.</a:t>
            </a:r>
            <a:endParaRPr lang="en-US" sz="1400" dirty="0"/>
          </a:p>
        </p:txBody>
      </p:sp>
      <p:sp>
        <p:nvSpPr>
          <p:cNvPr id="25" name="Slide Number Placeholder 0"/>
          <p:cNvSpPr>
            <a:spLocks noGrp="1"/>
          </p:cNvSpPr>
          <p:nvPr>
            <p:ph type="sldNum" sz="quarter" idx="4294967295"/>
          </p:nvPr>
        </p:nvSpPr>
        <p:spPr>
          <a:xfrm>
            <a:off x="8503920" y="4754880"/>
            <a:ext cx="36576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3D4652"/>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92608"/>
          </a:xfrm>
          <a:prstGeom prst="rect">
            <a:avLst/>
          </a:prstGeom>
          <a:noFill/>
          <a:ln/>
        </p:spPr>
        <p:txBody>
          <a:bodyPr wrap="square" lIns="0" tIns="0" rIns="0" bIns="0" rtlCol="0"/>
          <a:lstStyle/>
          <a:p>
            <a:pPr indent="0" marL="0">
              <a:buNone/>
            </a:pPr>
            <a:r>
              <a:rPr lang="en-US" sz="1400" b="1" dirty="0">
                <a:solidFill>
                  <a:srgbClr val="3D4652"/>
                </a:solidFill>
              </a:rPr>
              <a:t>1 · How you drive</a:t>
            </a:r>
            <a:endParaRPr lang="en-US" sz="1400" dirty="0"/>
          </a:p>
        </p:txBody>
      </p:sp>
      <p:sp>
        <p:nvSpPr>
          <p:cNvPr id="3" name="Text 0"/>
          <p:cNvSpPr/>
          <p:nvPr>
            <p:ph idx="101" type="title" hasCustomPrompt="1"/>
          </p:nvPr>
        </p:nvSpPr>
        <p:spPr>
          <a:xfrm>
            <a:off x="457200" y="457200"/>
            <a:ext cx="8229600" cy="685800"/>
          </a:xfrm>
          <a:prstGeom prst="rect">
            <a:avLst/>
          </a:prstGeom>
          <a:noFill/>
          <a:ln/>
        </p:spPr>
        <p:txBody>
          <a:bodyPr wrap="square" lIns="0" tIns="0" rIns="0" bIns="0" rtlCol="0" anchor="t"/>
          <a:lstStyle/>
          <a:p>
            <a:pPr algn="l" indent="0" marL="0">
              <a:buNone/>
            </a:pPr>
            <a:r>
              <a:rPr lang="en-US" sz="2600" b="1" dirty="0">
                <a:solidFill>
                  <a:srgbClr val="16202A"/>
                </a:solidFill>
              </a:rPr>
              <a:t>Arm height sets speed, roll steers</a:t>
            </a:r>
            <a:endParaRPr lang="en-US" sz="2600" dirty="0"/>
          </a:p>
        </p:txBody>
      </p:sp>
      <p:sp>
        <p:nvSpPr>
          <p:cNvPr id="5" name="arm-stop"/>
          <p:cNvSpPr/>
          <p:nvPr/>
        </p:nvSpPr>
        <p:spPr>
          <a:xfrm rot="-4200000">
            <a:off x="737477" y="2336503"/>
            <a:ext cx="1371600" cy="164592"/>
          </a:xfrm>
          <a:prstGeom prst="roundRect">
            <a:avLst>
              <a:gd name="adj" fmla="val 50000"/>
            </a:avLst>
          </a:prstGeom>
          <a:solidFill>
            <a:srgbClr val="D55E00"/>
          </a:solidFill>
          <a:ln w="12700">
            <a:solidFill>
              <a:srgbClr val="D55E00"/>
            </a:solidFill>
            <a:prstDash val="solid"/>
          </a:ln>
        </p:spPr>
      </p:sp>
      <p:sp>
        <p:nvSpPr>
          <p:cNvPr id="6" name="Text 3"/>
          <p:cNvSpPr txBox="1"/>
          <p:nvPr/>
        </p:nvSpPr>
        <p:spPr>
          <a:xfrm>
            <a:off x="1675855" y="1272450"/>
            <a:ext cx="2377440" cy="402336"/>
          </a:xfrm>
          <a:prstGeom prst="rect">
            <a:avLst/>
          </a:prstGeom>
          <a:noFill/>
          <a:ln/>
        </p:spPr>
        <p:txBody>
          <a:bodyPr wrap="square" lIns="0" tIns="0" rIns="0" bIns="0" rtlCol="0" anchor="ctr"/>
          <a:lstStyle/>
          <a:p>
            <a:pPr indent="0" marL="0">
              <a:buNone/>
            </a:pPr>
            <a:r>
              <a:rPr lang="en-US" sz="1800" b="1" dirty="0">
                <a:solidFill>
                  <a:srgbClr val="16202A"/>
                </a:solidFill>
              </a:rPr>
              <a:t>STOP · arm up</a:t>
            </a:r>
            <a:endParaRPr lang="en-US" sz="1800" dirty="0"/>
          </a:p>
        </p:txBody>
      </p:sp>
      <p:sp>
        <p:nvSpPr>
          <p:cNvPr id="7" name="arm-go"/>
          <p:cNvSpPr/>
          <p:nvPr/>
        </p:nvSpPr>
        <p:spPr>
          <a:xfrm>
            <a:off x="1188720" y="2980944"/>
            <a:ext cx="1371600" cy="164592"/>
          </a:xfrm>
          <a:prstGeom prst="roundRect">
            <a:avLst>
              <a:gd name="adj" fmla="val 50000"/>
            </a:avLst>
          </a:prstGeom>
          <a:solidFill>
            <a:srgbClr val="009E73"/>
          </a:solidFill>
          <a:ln w="12700">
            <a:solidFill>
              <a:srgbClr val="009E73"/>
            </a:solidFill>
            <a:prstDash val="solid"/>
          </a:ln>
        </p:spPr>
      </p:sp>
      <p:sp>
        <p:nvSpPr>
          <p:cNvPr id="8" name="Text 5"/>
          <p:cNvSpPr txBox="1"/>
          <p:nvPr/>
        </p:nvSpPr>
        <p:spPr>
          <a:xfrm>
            <a:off x="2788920" y="2862072"/>
            <a:ext cx="2377440" cy="402336"/>
          </a:xfrm>
          <a:prstGeom prst="rect">
            <a:avLst/>
          </a:prstGeom>
          <a:noFill/>
          <a:ln/>
        </p:spPr>
        <p:txBody>
          <a:bodyPr wrap="square" lIns="0" tIns="0" rIns="0" bIns="0" rtlCol="0" anchor="ctr"/>
          <a:lstStyle/>
          <a:p>
            <a:pPr indent="0" marL="0">
              <a:buNone/>
            </a:pPr>
            <a:r>
              <a:rPr lang="en-US" sz="1800" b="1" dirty="0">
                <a:solidFill>
                  <a:srgbClr val="16202A"/>
                </a:solidFill>
              </a:rPr>
              <a:t>GO · level</a:t>
            </a:r>
            <a:endParaRPr lang="en-US" sz="1800" dirty="0"/>
          </a:p>
        </p:txBody>
      </p:sp>
      <p:sp>
        <p:nvSpPr>
          <p:cNvPr id="9" name="arm-reverse"/>
          <p:cNvSpPr/>
          <p:nvPr/>
        </p:nvSpPr>
        <p:spPr>
          <a:xfrm rot="2700000">
            <a:off x="987854" y="3465878"/>
            <a:ext cx="1371600" cy="164592"/>
          </a:xfrm>
          <a:prstGeom prst="roundRect">
            <a:avLst>
              <a:gd name="adj" fmla="val 50000"/>
            </a:avLst>
          </a:prstGeom>
          <a:solidFill>
            <a:srgbClr val="0072B2"/>
          </a:solidFill>
          <a:ln w="12700">
            <a:solidFill>
              <a:srgbClr val="0072B2"/>
            </a:solidFill>
            <a:prstDash val="solid"/>
          </a:ln>
        </p:spPr>
      </p:sp>
      <p:sp>
        <p:nvSpPr>
          <p:cNvPr id="10" name="Text 7"/>
          <p:cNvSpPr txBox="1"/>
          <p:nvPr/>
        </p:nvSpPr>
        <p:spPr>
          <a:xfrm>
            <a:off x="2293450" y="4058242"/>
            <a:ext cx="2377440" cy="402336"/>
          </a:xfrm>
          <a:prstGeom prst="rect">
            <a:avLst/>
          </a:prstGeom>
          <a:noFill/>
          <a:ln/>
        </p:spPr>
        <p:txBody>
          <a:bodyPr wrap="square" lIns="0" tIns="0" rIns="0" bIns="0" rtlCol="0" anchor="ctr"/>
          <a:lstStyle/>
          <a:p>
            <a:pPr indent="0" marL="0">
              <a:buNone/>
            </a:pPr>
            <a:r>
              <a:rPr lang="en-US" sz="1800" b="1" dirty="0">
                <a:solidFill>
                  <a:srgbClr val="16202A"/>
                </a:solidFill>
              </a:rPr>
              <a:t>REVERSE · tip down</a:t>
            </a:r>
            <a:endParaRPr lang="en-US" sz="1800" dirty="0"/>
          </a:p>
        </p:txBody>
      </p:sp>
      <p:sp>
        <p:nvSpPr>
          <p:cNvPr id="11" name="elbow"/>
          <p:cNvSpPr/>
          <p:nvPr/>
        </p:nvSpPr>
        <p:spPr>
          <a:xfrm>
            <a:off x="1024128" y="2898648"/>
            <a:ext cx="329184" cy="329184"/>
          </a:xfrm>
          <a:prstGeom prst="ellipse">
            <a:avLst/>
          </a:prstGeom>
          <a:solidFill>
            <a:srgbClr val="16202A"/>
          </a:solidFill>
          <a:ln w="12700">
            <a:solidFill>
              <a:srgbClr val="16202A"/>
            </a:solidFill>
            <a:prstDash val="solid"/>
          </a:ln>
        </p:spPr>
      </p:sp>
      <p:sp>
        <p:nvSpPr>
          <p:cNvPr id="12" name="Text 9"/>
          <p:cNvSpPr txBox="1"/>
          <p:nvPr/>
        </p:nvSpPr>
        <p:spPr>
          <a:xfrm>
            <a:off x="685800" y="3291840"/>
            <a:ext cx="1005840" cy="274320"/>
          </a:xfrm>
          <a:prstGeom prst="rect">
            <a:avLst/>
          </a:prstGeom>
          <a:noFill/>
          <a:ln/>
        </p:spPr>
        <p:txBody>
          <a:bodyPr wrap="square" lIns="0" tIns="0" rIns="0" bIns="0" rtlCol="0" anchor="ctr"/>
          <a:lstStyle/>
          <a:p>
            <a:pPr algn="ctr" indent="0" marL="0">
              <a:buNone/>
            </a:pPr>
            <a:r>
              <a:rPr lang="en-US" sz="1400" dirty="0">
                <a:solidFill>
                  <a:srgbClr val="3D4652"/>
                </a:solidFill>
              </a:rPr>
              <a:t>elbow</a:t>
            </a:r>
            <a:endParaRPr lang="en-US" sz="1400" dirty="0"/>
          </a:p>
        </p:txBody>
      </p:sp>
      <p:sp>
        <p:nvSpPr>
          <p:cNvPr id="13" name="card-roll"/>
          <p:cNvSpPr/>
          <p:nvPr/>
        </p:nvSpPr>
        <p:spPr>
          <a:xfrm>
            <a:off x="5577840" y="1417320"/>
            <a:ext cx="3108960" cy="1234440"/>
          </a:xfrm>
          <a:prstGeom prst="roundRect">
            <a:avLst>
              <a:gd name="adj" fmla="val 5926"/>
            </a:avLst>
          </a:prstGeom>
          <a:solidFill>
            <a:srgbClr val="EEF2F6"/>
          </a:solidFill>
          <a:ln w="12700">
            <a:solidFill>
              <a:srgbClr val="EEF2F6"/>
            </a:solidFill>
            <a:prstDash val="solid"/>
          </a:ln>
        </p:spPr>
      </p:sp>
      <p:sp>
        <p:nvSpPr>
          <p:cNvPr id="14" name="Text 11"/>
          <p:cNvSpPr txBox="1"/>
          <p:nvPr/>
        </p:nvSpPr>
        <p:spPr>
          <a:xfrm>
            <a:off x="5760720" y="1508760"/>
            <a:ext cx="2743200" cy="365760"/>
          </a:xfrm>
          <a:prstGeom prst="rect">
            <a:avLst/>
          </a:prstGeom>
          <a:noFill/>
          <a:ln/>
        </p:spPr>
        <p:txBody>
          <a:bodyPr wrap="square" lIns="0" tIns="0" rIns="0" bIns="0" rtlCol="0" anchor="ctr"/>
          <a:lstStyle/>
          <a:p>
            <a:pPr indent="0" marL="0">
              <a:buNone/>
            </a:pPr>
            <a:r>
              <a:rPr lang="en-US" sz="1800" b="1" dirty="0">
                <a:solidFill>
                  <a:srgbClr val="16202A"/>
                </a:solidFill>
              </a:rPr>
              <a:t>STEER · roll the forearm</a:t>
            </a:r>
            <a:endParaRPr lang="en-US" sz="1800" dirty="0"/>
          </a:p>
        </p:txBody>
      </p:sp>
      <p:sp>
        <p:nvSpPr>
          <p:cNvPr id="15" name="Text 12"/>
          <p:cNvSpPr txBox="1"/>
          <p:nvPr/>
        </p:nvSpPr>
        <p:spPr>
          <a:xfrm>
            <a:off x="5760720" y="1874520"/>
            <a:ext cx="2743200" cy="685800"/>
          </a:xfrm>
          <a:prstGeom prst="rect">
            <a:avLst/>
          </a:prstGeom>
          <a:noFill/>
          <a:ln/>
        </p:spPr>
        <p:txBody>
          <a:bodyPr wrap="square" lIns="0" tIns="0" rIns="0" bIns="0" rtlCol="0" anchor="ctr"/>
          <a:lstStyle/>
          <a:p>
            <a:pPr indent="0" marL="0">
              <a:buNone/>
            </a:pPr>
            <a:r>
              <a:rPr lang="en-US" sz="1400" dirty="0">
                <a:solidFill>
                  <a:srgbClr val="3D4652"/>
                </a:solidFill>
              </a:rPr>
              <a:t>like turning a doorknob, left or right; a bigger roll turns harder</a:t>
            </a:r>
            <a:endParaRPr lang="en-US" sz="1400" dirty="0"/>
          </a:p>
        </p:txBody>
      </p:sp>
      <p:sp>
        <p:nvSpPr>
          <p:cNvPr id="16" name="card-brake"/>
          <p:cNvSpPr/>
          <p:nvPr/>
        </p:nvSpPr>
        <p:spPr>
          <a:xfrm>
            <a:off x="5577840" y="2834640"/>
            <a:ext cx="3108960" cy="1234440"/>
          </a:xfrm>
          <a:prstGeom prst="roundRect">
            <a:avLst>
              <a:gd name="adj" fmla="val 5926"/>
            </a:avLst>
          </a:prstGeom>
          <a:solidFill>
            <a:srgbClr val="EEF2F6"/>
          </a:solidFill>
          <a:ln w="12700">
            <a:solidFill>
              <a:srgbClr val="EEF2F6"/>
            </a:solidFill>
            <a:prstDash val="solid"/>
          </a:ln>
        </p:spPr>
      </p:sp>
      <p:sp>
        <p:nvSpPr>
          <p:cNvPr id="17" name="Text 14"/>
          <p:cNvSpPr txBox="1"/>
          <p:nvPr/>
        </p:nvSpPr>
        <p:spPr>
          <a:xfrm>
            <a:off x="5760720" y="2926080"/>
            <a:ext cx="2743200" cy="365760"/>
          </a:xfrm>
          <a:prstGeom prst="rect">
            <a:avLst/>
          </a:prstGeom>
          <a:noFill/>
          <a:ln/>
        </p:spPr>
        <p:txBody>
          <a:bodyPr wrap="square" lIns="0" tIns="0" rIns="0" bIns="0" rtlCol="0" anchor="ctr"/>
          <a:lstStyle/>
          <a:p>
            <a:pPr indent="0" marL="0">
              <a:buNone/>
            </a:pPr>
            <a:r>
              <a:rPr lang="en-US" sz="1800" b="1" dirty="0">
                <a:solidFill>
                  <a:srgbClr val="16202A"/>
                </a:solidFill>
              </a:rPr>
              <a:t>BRAKE · firm fist</a:t>
            </a:r>
            <a:endParaRPr lang="en-US" sz="1800" dirty="0"/>
          </a:p>
        </p:txBody>
      </p:sp>
      <p:sp>
        <p:nvSpPr>
          <p:cNvPr id="18" name="Text 15"/>
          <p:cNvSpPr txBox="1"/>
          <p:nvPr/>
        </p:nvSpPr>
        <p:spPr>
          <a:xfrm>
            <a:off x="5760720" y="3291840"/>
            <a:ext cx="2743200" cy="685800"/>
          </a:xfrm>
          <a:prstGeom prst="rect">
            <a:avLst/>
          </a:prstGeom>
          <a:noFill/>
          <a:ln/>
        </p:spPr>
        <p:txBody>
          <a:bodyPr wrap="square" lIns="0" tIns="0" rIns="0" bIns="0" rtlCol="0" anchor="ctr"/>
          <a:lstStyle/>
          <a:p>
            <a:pPr indent="0" marL="0">
              <a:buNone/>
            </a:pPr>
            <a:r>
              <a:rPr lang="en-US" sz="1400" dirty="0">
                <a:solidFill>
                  <a:srgbClr val="3D4652"/>
                </a:solidFill>
              </a:rPr>
              <a:t>held for 0.4 s; your hand stays relaxed the rest of the time</a:t>
            </a:r>
            <a:endParaRPr lang="en-US" sz="1400" dirty="0"/>
          </a:p>
        </p:txBody>
      </p:sp>
      <p:sp>
        <p:nvSpPr>
          <p:cNvPr id="19" name="Text 16"/>
          <p:cNvSpPr txBox="1"/>
          <p:nvPr/>
        </p:nvSpPr>
        <p:spPr>
          <a:xfrm>
            <a:off x="5577840" y="4251960"/>
            <a:ext cx="3108960" cy="548640"/>
          </a:xfrm>
          <a:prstGeom prst="rect">
            <a:avLst/>
          </a:prstGeom>
          <a:noFill/>
          <a:ln/>
        </p:spPr>
        <p:txBody>
          <a:bodyPr wrap="square" lIns="0" tIns="0" rIns="0" bIns="0" rtlCol="0" anchor="ctr"/>
          <a:lstStyle/>
          <a:p>
            <a:pPr indent="0" marL="0">
              <a:buNone/>
            </a:pPr>
            <a:r>
              <a:rPr lang="en-US" sz="1400" dirty="0">
                <a:solidFill>
                  <a:srgbClr val="3D4652"/>
                </a:solidFill>
              </a:rPr>
              <a:t>Raise the arm once to start. Lower = faster, up to full speed at level.</a:t>
            </a:r>
            <a:endParaRPr lang="en-US" sz="1400" dirty="0"/>
          </a:p>
        </p:txBody>
      </p:sp>
      <p:sp>
        <p:nvSpPr>
          <p:cNvPr id="25" name="Slide Number Placeholder 0"/>
          <p:cNvSpPr>
            <a:spLocks noGrp="1"/>
          </p:cNvSpPr>
          <p:nvPr>
            <p:ph type="sldNum" sz="quarter" idx="4294967295"/>
          </p:nvPr>
        </p:nvSpPr>
        <p:spPr>
          <a:xfrm>
            <a:off x="8503920" y="4754880"/>
            <a:ext cx="36576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3D4652"/>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92608"/>
          </a:xfrm>
          <a:prstGeom prst="rect">
            <a:avLst/>
          </a:prstGeom>
          <a:noFill/>
          <a:ln/>
        </p:spPr>
        <p:txBody>
          <a:bodyPr wrap="square" lIns="0" tIns="0" rIns="0" bIns="0" rtlCol="0"/>
          <a:lstStyle/>
          <a:p>
            <a:pPr indent="0" marL="0">
              <a:buNone/>
            </a:pPr>
            <a:r>
              <a:rPr lang="en-US" sz="1400" b="1" dirty="0">
                <a:solidFill>
                  <a:srgbClr val="3D4652"/>
                </a:solidFill>
              </a:rPr>
              <a:t>2 · What the signals told us</a:t>
            </a:r>
            <a:endParaRPr lang="en-US" sz="1400" dirty="0"/>
          </a:p>
        </p:txBody>
      </p:sp>
      <p:sp>
        <p:nvSpPr>
          <p:cNvPr id="3" name="Text 0"/>
          <p:cNvSpPr/>
          <p:nvPr>
            <p:ph idx="101" type="title" hasCustomPrompt="1"/>
          </p:nvPr>
        </p:nvSpPr>
        <p:spPr>
          <a:xfrm>
            <a:off x="457200" y="457200"/>
            <a:ext cx="8229600" cy="685800"/>
          </a:xfrm>
          <a:prstGeom prst="rect">
            <a:avLst/>
          </a:prstGeom>
          <a:noFill/>
          <a:ln/>
        </p:spPr>
        <p:txBody>
          <a:bodyPr wrap="square" lIns="0" tIns="0" rIns="0" bIns="0" rtlCol="0" anchor="t"/>
          <a:lstStyle/>
          <a:p>
            <a:pPr algn="l" indent="0" marL="0">
              <a:buNone/>
            </a:pPr>
            <a:r>
              <a:rPr lang="en-US" sz="2600" b="1" dirty="0">
                <a:solidFill>
                  <a:srgbClr val="16202A"/>
                </a:solidFill>
              </a:rPr>
              <a:t>Muscle gestures broke once the forearm rolled</a:t>
            </a:r>
            <a:endParaRPr lang="en-US" sz="2600" dirty="0"/>
          </a:p>
        </p:txBody>
      </p:sp>
      <p:sp>
        <p:nvSpPr>
          <p:cNvPr id="5" name="Text 2"/>
          <p:cNvSpPr txBox="1"/>
          <p:nvPr/>
        </p:nvSpPr>
        <p:spPr>
          <a:xfrm>
            <a:off x="457200" y="1508760"/>
            <a:ext cx="3108960" cy="502920"/>
          </a:xfrm>
          <a:prstGeom prst="rect">
            <a:avLst/>
          </a:prstGeom>
          <a:noFill/>
          <a:ln/>
        </p:spPr>
        <p:txBody>
          <a:bodyPr wrap="square" lIns="0" tIns="0" rIns="0" bIns="0" rtlCol="0" anchor="ctr"/>
          <a:lstStyle/>
          <a:p>
            <a:pPr indent="0" marL="0">
              <a:buNone/>
            </a:pPr>
            <a:r>
              <a:rPr lang="en-US" sz="1600" b="1" dirty="0">
                <a:solidFill>
                  <a:srgbClr val="16202A"/>
                </a:solidFill>
              </a:rPr>
              <a:t>Still poses (all 5 gestures)</a:t>
            </a:r>
            <a:endParaRPr lang="en-US" sz="1600" dirty="0"/>
          </a:p>
        </p:txBody>
      </p:sp>
      <p:sp>
        <p:nvSpPr>
          <p:cNvPr id="6" name="bar-bg-1"/>
          <p:cNvSpPr/>
          <p:nvPr/>
        </p:nvSpPr>
        <p:spPr>
          <a:xfrm>
            <a:off x="3657600" y="1554480"/>
            <a:ext cx="4846320" cy="411480"/>
          </a:xfrm>
          <a:prstGeom prst="rect">
            <a:avLst/>
          </a:prstGeom>
          <a:solidFill>
            <a:srgbClr val="EEF2F6"/>
          </a:solidFill>
          <a:ln w="12700">
            <a:solidFill>
              <a:srgbClr val="EEF2F6"/>
            </a:solidFill>
            <a:prstDash val="solid"/>
          </a:ln>
        </p:spPr>
      </p:sp>
      <p:sp>
        <p:nvSpPr>
          <p:cNvPr id="7" name="bar-1"/>
          <p:cNvSpPr/>
          <p:nvPr/>
        </p:nvSpPr>
        <p:spPr>
          <a:xfrm>
            <a:off x="3657600" y="1554480"/>
            <a:ext cx="4783318" cy="411480"/>
          </a:xfrm>
          <a:prstGeom prst="rect">
            <a:avLst/>
          </a:prstGeom>
          <a:solidFill>
            <a:srgbClr val="009E73"/>
          </a:solidFill>
          <a:ln w="12700">
            <a:solidFill>
              <a:srgbClr val="009E73"/>
            </a:solidFill>
            <a:prstDash val="solid"/>
          </a:ln>
        </p:spPr>
      </p:sp>
      <p:sp>
        <p:nvSpPr>
          <p:cNvPr id="8" name="Text 5"/>
          <p:cNvSpPr txBox="1"/>
          <p:nvPr/>
        </p:nvSpPr>
        <p:spPr>
          <a:xfrm>
            <a:off x="3657600" y="2011680"/>
            <a:ext cx="4846320" cy="320040"/>
          </a:xfrm>
          <a:prstGeom prst="rect">
            <a:avLst/>
          </a:prstGeom>
          <a:noFill/>
          <a:ln/>
        </p:spPr>
        <p:txBody>
          <a:bodyPr wrap="square" lIns="0" tIns="0" rIns="0" bIns="0" rtlCol="0" anchor="ctr"/>
          <a:lstStyle/>
          <a:p>
            <a:pPr indent="0" marL="0">
              <a:buNone/>
            </a:pPr>
            <a:r>
              <a:rPr lang="en-US" sz="1400" dirty="0">
                <a:solidFill>
                  <a:srgbClr val="3D4652"/>
                </a:solidFill>
              </a:rPr>
              <a:t>99% read correctly</a:t>
            </a:r>
            <a:endParaRPr lang="en-US" sz="1400" dirty="0"/>
          </a:p>
        </p:txBody>
      </p:sp>
      <p:sp>
        <p:nvSpPr>
          <p:cNvPr id="9" name="Text 6"/>
          <p:cNvSpPr txBox="1"/>
          <p:nvPr/>
        </p:nvSpPr>
        <p:spPr>
          <a:xfrm>
            <a:off x="457200" y="2651760"/>
            <a:ext cx="3108960" cy="502920"/>
          </a:xfrm>
          <a:prstGeom prst="rect">
            <a:avLst/>
          </a:prstGeom>
          <a:noFill/>
          <a:ln/>
        </p:spPr>
        <p:txBody>
          <a:bodyPr wrap="square" lIns="0" tIns="0" rIns="0" bIns="0" rtlCol="0" anchor="ctr"/>
          <a:lstStyle/>
          <a:p>
            <a:pPr indent="0" marL="0">
              <a:buNone/>
            </a:pPr>
            <a:r>
              <a:rPr lang="en-US" sz="1600" b="1" dirty="0">
                <a:solidFill>
                  <a:srgbClr val="16202A"/>
                </a:solidFill>
              </a:rPr>
              <a:t>Fist held with the forearm rolled</a:t>
            </a:r>
            <a:endParaRPr lang="en-US" sz="1600" dirty="0"/>
          </a:p>
        </p:txBody>
      </p:sp>
      <p:sp>
        <p:nvSpPr>
          <p:cNvPr id="10" name="bar-bg-2"/>
          <p:cNvSpPr/>
          <p:nvPr/>
        </p:nvSpPr>
        <p:spPr>
          <a:xfrm>
            <a:off x="3657600" y="2697480"/>
            <a:ext cx="4846320" cy="411480"/>
          </a:xfrm>
          <a:prstGeom prst="rect">
            <a:avLst/>
          </a:prstGeom>
          <a:solidFill>
            <a:srgbClr val="EEF2F6"/>
          </a:solidFill>
          <a:ln w="12700">
            <a:solidFill>
              <a:srgbClr val="EEF2F6"/>
            </a:solidFill>
            <a:prstDash val="solid"/>
          </a:ln>
        </p:spPr>
      </p:sp>
      <p:sp>
        <p:nvSpPr>
          <p:cNvPr id="11" name="bar-2"/>
          <p:cNvSpPr/>
          <p:nvPr/>
        </p:nvSpPr>
        <p:spPr>
          <a:xfrm>
            <a:off x="3657600" y="2697480"/>
            <a:ext cx="1847492" cy="411480"/>
          </a:xfrm>
          <a:prstGeom prst="rect">
            <a:avLst/>
          </a:prstGeom>
          <a:solidFill>
            <a:srgbClr val="D55E00"/>
          </a:solidFill>
          <a:ln w="12700">
            <a:solidFill>
              <a:srgbClr val="D55E00"/>
            </a:solidFill>
            <a:prstDash val="solid"/>
          </a:ln>
        </p:spPr>
      </p:sp>
      <p:sp>
        <p:nvSpPr>
          <p:cNvPr id="12" name="Text 9"/>
          <p:cNvSpPr txBox="1"/>
          <p:nvPr/>
        </p:nvSpPr>
        <p:spPr>
          <a:xfrm>
            <a:off x="3657600" y="3154680"/>
            <a:ext cx="4846320" cy="320040"/>
          </a:xfrm>
          <a:prstGeom prst="rect">
            <a:avLst/>
          </a:prstGeom>
          <a:noFill/>
          <a:ln/>
        </p:spPr>
        <p:txBody>
          <a:bodyPr wrap="square" lIns="0" tIns="0" rIns="0" bIns="0" rtlCol="0" anchor="ctr"/>
          <a:lstStyle/>
          <a:p>
            <a:pPr indent="0" marL="0">
              <a:buNone/>
            </a:pPr>
            <a:r>
              <a:rPr lang="en-US" sz="1400" dirty="0">
                <a:solidFill>
                  <a:srgbClr val="3D4652"/>
                </a:solidFill>
              </a:rPr>
              <a:t>38% read correctly</a:t>
            </a:r>
            <a:endParaRPr lang="en-US" sz="1400" dirty="0"/>
          </a:p>
        </p:txBody>
      </p:sp>
      <p:sp>
        <p:nvSpPr>
          <p:cNvPr id="13" name="Text 10"/>
          <p:cNvSpPr txBox="1"/>
          <p:nvPr/>
        </p:nvSpPr>
        <p:spPr>
          <a:xfrm>
            <a:off x="3657600" y="3794760"/>
            <a:ext cx="4846320" cy="320040"/>
          </a:xfrm>
          <a:prstGeom prst="rect">
            <a:avLst/>
          </a:prstGeom>
          <a:noFill/>
          <a:ln/>
        </p:spPr>
        <p:txBody>
          <a:bodyPr wrap="square" lIns="0" tIns="0" rIns="0" bIns="0" rtlCol="0" anchor="ctr"/>
          <a:lstStyle/>
          <a:p>
            <a:pPr indent="0" marL="0">
              <a:buNone/>
            </a:pPr>
            <a:r>
              <a:rPr lang="en-US" sz="1400" dirty="0">
                <a:solidFill>
                  <a:srgbClr val="3D4652"/>
                </a:solidFill>
              </a:rPr>
              <a:t>Rolled fists misread as: right 53, reverse 51, left 8 of 181 windows</a:t>
            </a:r>
            <a:endParaRPr lang="en-US" sz="1400" dirty="0"/>
          </a:p>
        </p:txBody>
      </p:sp>
      <p:sp>
        <p:nvSpPr>
          <p:cNvPr id="14" name="Text 11"/>
          <p:cNvSpPr txBox="1"/>
          <p:nvPr/>
        </p:nvSpPr>
        <p:spPr>
          <a:xfrm>
            <a:off x="457200" y="4389120"/>
            <a:ext cx="8046720" cy="320040"/>
          </a:xfrm>
          <a:prstGeom prst="rect">
            <a:avLst/>
          </a:prstGeom>
          <a:noFill/>
          <a:ln/>
        </p:spPr>
        <p:txBody>
          <a:bodyPr wrap="square" lIns="0" tIns="0" rIns="0" bIns="0" rtlCol="0" anchor="ctr"/>
          <a:lstStyle/>
          <a:p>
            <a:pPr indent="0" marL="0">
              <a:buNone/>
            </a:pPr>
            <a:r>
              <a:rPr lang="en-US" sz="1400" dirty="0">
                <a:solidFill>
                  <a:srgbClr val="3D4652"/>
                </a:solidFill>
              </a:rPr>
              <a:t>Classifier: linear discriminant analysis on 8 EMG channels, tested on takes it never trained on.</a:t>
            </a:r>
            <a:endParaRPr lang="en-US" sz="1400" dirty="0"/>
          </a:p>
        </p:txBody>
      </p:sp>
      <p:sp>
        <p:nvSpPr>
          <p:cNvPr id="25" name="Slide Number Placeholder 0"/>
          <p:cNvSpPr>
            <a:spLocks noGrp="1"/>
          </p:cNvSpPr>
          <p:nvPr>
            <p:ph type="sldNum" sz="quarter" idx="4294967295"/>
          </p:nvPr>
        </p:nvSpPr>
        <p:spPr>
          <a:xfrm>
            <a:off x="8503920" y="4754880"/>
            <a:ext cx="36576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3D4652"/>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92608"/>
          </a:xfrm>
          <a:prstGeom prst="rect">
            <a:avLst/>
          </a:prstGeom>
          <a:noFill/>
          <a:ln/>
        </p:spPr>
        <p:txBody>
          <a:bodyPr wrap="square" lIns="0" tIns="0" rIns="0" bIns="0" rtlCol="0"/>
          <a:lstStyle/>
          <a:p>
            <a:pPr indent="0" marL="0">
              <a:buNone/>
            </a:pPr>
            <a:r>
              <a:rPr lang="en-US" sz="1400" b="1" dirty="0">
                <a:solidFill>
                  <a:srgbClr val="3D4652"/>
                </a:solidFill>
              </a:rPr>
              <a:t>2 · What the signals told us</a:t>
            </a:r>
            <a:endParaRPr lang="en-US" sz="1400" dirty="0"/>
          </a:p>
        </p:txBody>
      </p:sp>
      <p:sp>
        <p:nvSpPr>
          <p:cNvPr id="3" name="Text 0"/>
          <p:cNvSpPr/>
          <p:nvPr>
            <p:ph idx="101" type="title" hasCustomPrompt="1"/>
          </p:nvPr>
        </p:nvSpPr>
        <p:spPr>
          <a:xfrm>
            <a:off x="457200" y="457200"/>
            <a:ext cx="8229600" cy="685800"/>
          </a:xfrm>
          <a:prstGeom prst="rect">
            <a:avLst/>
          </a:prstGeom>
          <a:noFill/>
          <a:ln/>
        </p:spPr>
        <p:txBody>
          <a:bodyPr wrap="square" lIns="0" tIns="0" rIns="0" bIns="0" rtlCol="0" anchor="t"/>
          <a:lstStyle/>
          <a:p>
            <a:pPr algn="l" indent="0" marL="0">
              <a:buNone/>
            </a:pPr>
            <a:r>
              <a:rPr lang="en-US" sz="2600" b="1" dirty="0">
                <a:solidFill>
                  <a:srgbClr val="16202A"/>
                </a:solidFill>
              </a:rPr>
              <a:t>A neural network didn't beat the simple model on our data</a:t>
            </a:r>
            <a:endParaRPr lang="en-US" sz="2600" dirty="0"/>
          </a:p>
        </p:txBody>
      </p:sp>
      <p:sp>
        <p:nvSpPr>
          <p:cNvPr id="5" name="Text 2"/>
          <p:cNvSpPr txBox="1"/>
          <p:nvPr/>
        </p:nvSpPr>
        <p:spPr>
          <a:xfrm>
            <a:off x="457200" y="1417320"/>
            <a:ext cx="3108960" cy="914400"/>
          </a:xfrm>
          <a:prstGeom prst="rect">
            <a:avLst/>
          </a:prstGeom>
          <a:noFill/>
          <a:ln/>
        </p:spPr>
        <p:txBody>
          <a:bodyPr wrap="square" lIns="0" tIns="0" rIns="0" bIns="0" rtlCol="0" anchor="ctr"/>
          <a:lstStyle/>
          <a:p>
            <a:pPr indent="0" marL="0">
              <a:buNone/>
            </a:pPr>
            <a:r>
              <a:rPr lang="en-US" sz="1600" b="1" dirty="0">
                <a:solidFill>
                  <a:srgbClr val="16202A"/>
                </a:solidFill>
              </a:rPr>
              <a:t>Trained on your own calibration</a:t>
            </a:r>
            <a:endParaRPr lang="en-US" sz="1600" dirty="0"/>
          </a:p>
        </p:txBody>
      </p:sp>
      <p:sp>
        <p:nvSpPr>
          <p:cNvPr id="6" name="tcn-bar-1-1"/>
          <p:cNvSpPr/>
          <p:nvPr/>
        </p:nvSpPr>
        <p:spPr>
          <a:xfrm>
            <a:off x="3566160" y="1490472"/>
            <a:ext cx="2611526" cy="329184"/>
          </a:xfrm>
          <a:prstGeom prst="rect">
            <a:avLst/>
          </a:prstGeom>
          <a:solidFill>
            <a:srgbClr val="E69F00"/>
          </a:solidFill>
          <a:ln w="12700">
            <a:solidFill>
              <a:srgbClr val="E69F00"/>
            </a:solidFill>
            <a:prstDash val="solid"/>
          </a:ln>
        </p:spPr>
      </p:sp>
      <p:sp>
        <p:nvSpPr>
          <p:cNvPr id="7" name="tcn-range-1-1"/>
          <p:cNvSpPr/>
          <p:nvPr/>
        </p:nvSpPr>
        <p:spPr>
          <a:xfrm>
            <a:off x="5294376" y="1655064"/>
            <a:ext cx="1689811" cy="0"/>
          </a:xfrm>
          <a:prstGeom prst="line">
            <a:avLst/>
          </a:prstGeom>
          <a:noFill/>
          <a:ln w="25400">
            <a:solidFill>
              <a:srgbClr val="16202A"/>
            </a:solidFill>
            <a:prstDash val="solid"/>
          </a:ln>
        </p:spPr>
      </p:sp>
      <p:sp>
        <p:nvSpPr>
          <p:cNvPr id="8" name="Text 5"/>
          <p:cNvSpPr txBox="1"/>
          <p:nvPr/>
        </p:nvSpPr>
        <p:spPr>
          <a:xfrm>
            <a:off x="7075627" y="1453896"/>
            <a:ext cx="1188720" cy="402336"/>
          </a:xfrm>
          <a:prstGeom prst="rect">
            <a:avLst/>
          </a:prstGeom>
          <a:noFill/>
          <a:ln/>
        </p:spPr>
        <p:txBody>
          <a:bodyPr wrap="square" lIns="0" tIns="0" rIns="0" bIns="0" rtlCol="0" anchor="ctr"/>
          <a:lstStyle/>
          <a:p>
            <a:pPr indent="0" marL="0">
              <a:buNone/>
            </a:pPr>
            <a:r>
              <a:rPr lang="en-US" sz="1400" dirty="0">
                <a:solidFill>
                  <a:srgbClr val="16202A"/>
                </a:solidFill>
              </a:rPr>
              <a:t>TCN 68%</a:t>
            </a:r>
            <a:endParaRPr lang="en-US" sz="1400" dirty="0"/>
          </a:p>
        </p:txBody>
      </p:sp>
      <p:sp>
        <p:nvSpPr>
          <p:cNvPr id="9" name="tcn-bar-1-2"/>
          <p:cNvSpPr/>
          <p:nvPr/>
        </p:nvSpPr>
        <p:spPr>
          <a:xfrm>
            <a:off x="3566160" y="1929384"/>
            <a:ext cx="3264408" cy="329184"/>
          </a:xfrm>
          <a:prstGeom prst="rect">
            <a:avLst/>
          </a:prstGeom>
          <a:solidFill>
            <a:srgbClr val="0072B2"/>
          </a:solidFill>
          <a:ln w="12700">
            <a:solidFill>
              <a:srgbClr val="0072B2"/>
            </a:solidFill>
            <a:prstDash val="solid"/>
          </a:ln>
        </p:spPr>
      </p:sp>
      <p:sp>
        <p:nvSpPr>
          <p:cNvPr id="10" name="tcn-range-1-2"/>
          <p:cNvSpPr/>
          <p:nvPr/>
        </p:nvSpPr>
        <p:spPr>
          <a:xfrm>
            <a:off x="6484925" y="2093976"/>
            <a:ext cx="460858" cy="0"/>
          </a:xfrm>
          <a:prstGeom prst="line">
            <a:avLst/>
          </a:prstGeom>
          <a:noFill/>
          <a:ln w="25400">
            <a:solidFill>
              <a:srgbClr val="16202A"/>
            </a:solidFill>
            <a:prstDash val="solid"/>
          </a:ln>
        </p:spPr>
      </p:sp>
      <p:sp>
        <p:nvSpPr>
          <p:cNvPr id="11" name="Text 8"/>
          <p:cNvSpPr txBox="1"/>
          <p:nvPr/>
        </p:nvSpPr>
        <p:spPr>
          <a:xfrm>
            <a:off x="7037222" y="1892808"/>
            <a:ext cx="1188720" cy="402336"/>
          </a:xfrm>
          <a:prstGeom prst="rect">
            <a:avLst/>
          </a:prstGeom>
          <a:noFill/>
          <a:ln/>
        </p:spPr>
        <p:txBody>
          <a:bodyPr wrap="square" lIns="0" tIns="0" rIns="0" bIns="0" rtlCol="0" anchor="ctr"/>
          <a:lstStyle/>
          <a:p>
            <a:pPr indent="0" marL="0">
              <a:buNone/>
            </a:pPr>
            <a:r>
              <a:rPr lang="en-US" sz="1400" b="1" dirty="0">
                <a:solidFill>
                  <a:srgbClr val="16202A"/>
                </a:solidFill>
              </a:rPr>
              <a:t>LDA 85%</a:t>
            </a:r>
            <a:endParaRPr lang="en-US" sz="1400" dirty="0"/>
          </a:p>
        </p:txBody>
      </p:sp>
      <p:sp>
        <p:nvSpPr>
          <p:cNvPr id="12" name="Text 9"/>
          <p:cNvSpPr txBox="1"/>
          <p:nvPr/>
        </p:nvSpPr>
        <p:spPr>
          <a:xfrm>
            <a:off x="457200" y="2651760"/>
            <a:ext cx="3108960" cy="914400"/>
          </a:xfrm>
          <a:prstGeom prst="rect">
            <a:avLst/>
          </a:prstGeom>
          <a:noFill/>
          <a:ln/>
        </p:spPr>
        <p:txBody>
          <a:bodyPr wrap="square" lIns="0" tIns="0" rIns="0" bIns="0" rtlCol="0" anchor="ctr"/>
          <a:lstStyle/>
          <a:p>
            <a:pPr indent="0" marL="0">
              <a:buNone/>
            </a:pPr>
            <a:r>
              <a:rPr lang="en-US" sz="1600" b="1" dirty="0">
                <a:solidFill>
                  <a:srgbClr val="16202A"/>
                </a:solidFill>
              </a:rPr>
              <a:t>Tested on a new driver</a:t>
            </a:r>
            <a:endParaRPr lang="en-US" sz="1600" dirty="0"/>
          </a:p>
        </p:txBody>
      </p:sp>
      <p:sp>
        <p:nvSpPr>
          <p:cNvPr id="13" name="tcn-bar-2-1"/>
          <p:cNvSpPr/>
          <p:nvPr/>
        </p:nvSpPr>
        <p:spPr>
          <a:xfrm>
            <a:off x="3566160" y="2724912"/>
            <a:ext cx="1267358" cy="329184"/>
          </a:xfrm>
          <a:prstGeom prst="rect">
            <a:avLst/>
          </a:prstGeom>
          <a:solidFill>
            <a:srgbClr val="E69F00"/>
          </a:solidFill>
          <a:ln w="12700">
            <a:solidFill>
              <a:srgbClr val="E69F00"/>
            </a:solidFill>
            <a:prstDash val="solid"/>
          </a:ln>
        </p:spPr>
      </p:sp>
      <p:sp>
        <p:nvSpPr>
          <p:cNvPr id="14" name="tcn-range-2-1"/>
          <p:cNvSpPr/>
          <p:nvPr/>
        </p:nvSpPr>
        <p:spPr>
          <a:xfrm>
            <a:off x="4449470" y="2889504"/>
            <a:ext cx="576072" cy="0"/>
          </a:xfrm>
          <a:prstGeom prst="line">
            <a:avLst/>
          </a:prstGeom>
          <a:noFill/>
          <a:ln w="25400">
            <a:solidFill>
              <a:srgbClr val="16202A"/>
            </a:solidFill>
            <a:prstDash val="solid"/>
          </a:ln>
        </p:spPr>
      </p:sp>
      <p:sp>
        <p:nvSpPr>
          <p:cNvPr id="15" name="Text 12"/>
          <p:cNvSpPr txBox="1"/>
          <p:nvPr/>
        </p:nvSpPr>
        <p:spPr>
          <a:xfrm>
            <a:off x="5116982" y="2688336"/>
            <a:ext cx="1188720" cy="402336"/>
          </a:xfrm>
          <a:prstGeom prst="rect">
            <a:avLst/>
          </a:prstGeom>
          <a:noFill/>
          <a:ln/>
        </p:spPr>
        <p:txBody>
          <a:bodyPr wrap="square" lIns="0" tIns="0" rIns="0" bIns="0" rtlCol="0" anchor="ctr"/>
          <a:lstStyle/>
          <a:p>
            <a:pPr indent="0" marL="0">
              <a:buNone/>
            </a:pPr>
            <a:r>
              <a:rPr lang="en-US" sz="1400" dirty="0">
                <a:solidFill>
                  <a:srgbClr val="16202A"/>
                </a:solidFill>
              </a:rPr>
              <a:t>TCN 33%</a:t>
            </a:r>
            <a:endParaRPr lang="en-US" sz="1400" dirty="0"/>
          </a:p>
        </p:txBody>
      </p:sp>
      <p:sp>
        <p:nvSpPr>
          <p:cNvPr id="16" name="tcn-bar-2-2"/>
          <p:cNvSpPr/>
          <p:nvPr/>
        </p:nvSpPr>
        <p:spPr>
          <a:xfrm>
            <a:off x="3566160" y="3163824"/>
            <a:ext cx="1228954" cy="329184"/>
          </a:xfrm>
          <a:prstGeom prst="rect">
            <a:avLst/>
          </a:prstGeom>
          <a:solidFill>
            <a:srgbClr val="0072B2"/>
          </a:solidFill>
          <a:ln w="12700">
            <a:solidFill>
              <a:srgbClr val="0072B2"/>
            </a:solidFill>
            <a:prstDash val="solid"/>
          </a:ln>
        </p:spPr>
      </p:sp>
      <p:sp>
        <p:nvSpPr>
          <p:cNvPr id="17" name="tcn-range-2-2"/>
          <p:cNvSpPr/>
          <p:nvPr/>
        </p:nvSpPr>
        <p:spPr>
          <a:xfrm>
            <a:off x="4679899" y="3328416"/>
            <a:ext cx="192024" cy="0"/>
          </a:xfrm>
          <a:prstGeom prst="line">
            <a:avLst/>
          </a:prstGeom>
          <a:noFill/>
          <a:ln w="25400">
            <a:solidFill>
              <a:srgbClr val="16202A"/>
            </a:solidFill>
            <a:prstDash val="solid"/>
          </a:ln>
        </p:spPr>
      </p:sp>
      <p:sp>
        <p:nvSpPr>
          <p:cNvPr id="18" name="Text 15"/>
          <p:cNvSpPr txBox="1"/>
          <p:nvPr/>
        </p:nvSpPr>
        <p:spPr>
          <a:xfrm>
            <a:off x="4963363" y="3127248"/>
            <a:ext cx="1188720" cy="402336"/>
          </a:xfrm>
          <a:prstGeom prst="rect">
            <a:avLst/>
          </a:prstGeom>
          <a:noFill/>
          <a:ln/>
        </p:spPr>
        <p:txBody>
          <a:bodyPr wrap="square" lIns="0" tIns="0" rIns="0" bIns="0" rtlCol="0" anchor="ctr"/>
          <a:lstStyle/>
          <a:p>
            <a:pPr indent="0" marL="0">
              <a:buNone/>
            </a:pPr>
            <a:r>
              <a:rPr lang="en-US" sz="1400" b="1" dirty="0">
                <a:solidFill>
                  <a:srgbClr val="16202A"/>
                </a:solidFill>
              </a:rPr>
              <a:t>LDA 32%</a:t>
            </a:r>
            <a:endParaRPr lang="en-US" sz="1400" dirty="0"/>
          </a:p>
        </p:txBody>
      </p:sp>
      <p:sp>
        <p:nvSpPr>
          <p:cNvPr id="19" name="chance-line"/>
          <p:cNvSpPr/>
          <p:nvPr/>
        </p:nvSpPr>
        <p:spPr>
          <a:xfrm>
            <a:off x="4219042" y="1371600"/>
            <a:ext cx="0" cy="2377440"/>
          </a:xfrm>
          <a:prstGeom prst="line">
            <a:avLst/>
          </a:prstGeom>
          <a:noFill/>
          <a:ln w="12700">
            <a:solidFill>
              <a:srgbClr val="8A95A3"/>
            </a:solidFill>
            <a:prstDash val="dash"/>
          </a:ln>
        </p:spPr>
      </p:sp>
      <p:sp>
        <p:nvSpPr>
          <p:cNvPr id="20" name="Text 17"/>
          <p:cNvSpPr txBox="1"/>
          <p:nvPr/>
        </p:nvSpPr>
        <p:spPr>
          <a:xfrm>
            <a:off x="3761842" y="3749040"/>
            <a:ext cx="914400" cy="274320"/>
          </a:xfrm>
          <a:prstGeom prst="rect">
            <a:avLst/>
          </a:prstGeom>
          <a:noFill/>
          <a:ln/>
        </p:spPr>
        <p:txBody>
          <a:bodyPr wrap="square" lIns="0" tIns="0" rIns="0" bIns="0" rtlCol="0" anchor="ctr"/>
          <a:lstStyle/>
          <a:p>
            <a:pPr algn="ctr" indent="0" marL="0">
              <a:buNone/>
            </a:pPr>
            <a:r>
              <a:rPr lang="en-US" sz="1200" dirty="0">
                <a:solidFill>
                  <a:srgbClr val="3D4652"/>
                </a:solidFill>
              </a:rPr>
              <a:t>chance 17%</a:t>
            </a:r>
            <a:endParaRPr lang="en-US" sz="1200" dirty="0"/>
          </a:p>
        </p:txBody>
      </p:sp>
      <p:sp>
        <p:nvSpPr>
          <p:cNvPr id="21" name="Text 18"/>
          <p:cNvSpPr txBox="1"/>
          <p:nvPr/>
        </p:nvSpPr>
        <p:spPr>
          <a:xfrm>
            <a:off x="457200" y="4069080"/>
            <a:ext cx="8046720" cy="640080"/>
          </a:xfrm>
          <a:prstGeom prst="rect">
            <a:avLst/>
          </a:prstGeom>
          <a:noFill/>
          <a:ln/>
        </p:spPr>
        <p:txBody>
          <a:bodyPr wrap="square" lIns="0" tIns="0" rIns="0" bIns="0" rtlCol="0" anchor="ctr"/>
          <a:lstStyle/>
          <a:p>
            <a:pPr indent="0" marL="0">
              <a:buNone/>
            </a:pPr>
            <a:r>
              <a:rPr lang="en-US" sz="1300" dirty="0">
                <a:solidFill>
                  <a:srgbClr val="3D4652"/>
                </a:solidFill>
              </a:rPr>
              <a:t>TCN: neural network on the raw signal. LDA: linear model on 16 features. Share of 200 ms windows read as the right pose; bar: median of 4 drivers, line: lowest to highest. New driver: each scaled by their own calibration.</a:t>
            </a:r>
            <a:endParaRPr lang="en-US" sz="1300" dirty="0"/>
          </a:p>
        </p:txBody>
      </p:sp>
      <p:sp>
        <p:nvSpPr>
          <p:cNvPr id="25" name="Slide Number Placeholder 0"/>
          <p:cNvSpPr>
            <a:spLocks noGrp="1"/>
          </p:cNvSpPr>
          <p:nvPr>
            <p:ph type="sldNum" sz="quarter" idx="4294967295"/>
          </p:nvPr>
        </p:nvSpPr>
        <p:spPr>
          <a:xfrm>
            <a:off x="8503920" y="4754880"/>
            <a:ext cx="36576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3D4652"/>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92608"/>
          </a:xfrm>
          <a:prstGeom prst="rect">
            <a:avLst/>
          </a:prstGeom>
          <a:noFill/>
          <a:ln/>
        </p:spPr>
        <p:txBody>
          <a:bodyPr wrap="square" lIns="0" tIns="0" rIns="0" bIns="0" rtlCol="0"/>
          <a:lstStyle/>
          <a:p>
            <a:pPr indent="0" marL="0">
              <a:buNone/>
            </a:pPr>
            <a:r>
              <a:rPr lang="en-US" sz="1400" b="1" dirty="0">
                <a:solidFill>
                  <a:srgbClr val="3D4652"/>
                </a:solidFill>
              </a:rPr>
              <a:t>3 · Calibration, assistance, safety</a:t>
            </a:r>
            <a:endParaRPr lang="en-US" sz="1400" dirty="0"/>
          </a:p>
        </p:txBody>
      </p:sp>
      <p:sp>
        <p:nvSpPr>
          <p:cNvPr id="3" name="Text 0"/>
          <p:cNvSpPr/>
          <p:nvPr>
            <p:ph idx="101" type="title" hasCustomPrompt="1"/>
          </p:nvPr>
        </p:nvSpPr>
        <p:spPr>
          <a:xfrm>
            <a:off x="457200" y="457200"/>
            <a:ext cx="8229600" cy="685800"/>
          </a:xfrm>
          <a:prstGeom prst="rect">
            <a:avLst/>
          </a:prstGeom>
          <a:noFill/>
          <a:ln/>
        </p:spPr>
        <p:txBody>
          <a:bodyPr wrap="square" lIns="0" tIns="0" rIns="0" bIns="0" rtlCol="0" anchor="t"/>
          <a:lstStyle/>
          <a:p>
            <a:pPr algn="l" indent="0" marL="0">
              <a:buNone/>
            </a:pPr>
            <a:r>
              <a:rPr lang="en-US" sz="2600" b="1" dirty="0">
                <a:solidFill>
                  <a:srgbClr val="16202A"/>
                </a:solidFill>
              </a:rPr>
              <a:t>Ready in two minutes, and it stops when unsure</a:t>
            </a:r>
            <a:endParaRPr lang="en-US" sz="2600" dirty="0"/>
          </a:p>
        </p:txBody>
      </p:sp>
      <p:sp>
        <p:nvSpPr>
          <p:cNvPr id="5" name="step-1"/>
          <p:cNvSpPr/>
          <p:nvPr/>
        </p:nvSpPr>
        <p:spPr>
          <a:xfrm>
            <a:off x="457200" y="1417320"/>
            <a:ext cx="1874520" cy="1234440"/>
          </a:xfrm>
          <a:prstGeom prst="roundRect">
            <a:avLst>
              <a:gd name="adj" fmla="val 5926"/>
            </a:avLst>
          </a:prstGeom>
          <a:solidFill>
            <a:srgbClr val="EEF2F6"/>
          </a:solidFill>
          <a:ln w="12700">
            <a:solidFill>
              <a:srgbClr val="EEF2F6"/>
            </a:solidFill>
            <a:prstDash val="solid"/>
          </a:ln>
        </p:spPr>
      </p:sp>
      <p:sp>
        <p:nvSpPr>
          <p:cNvPr id="6" name="step-num-1"/>
          <p:cNvSpPr/>
          <p:nvPr/>
        </p:nvSpPr>
        <p:spPr>
          <a:xfrm>
            <a:off x="594360" y="1536192"/>
            <a:ext cx="384048" cy="384048"/>
          </a:xfrm>
          <a:prstGeom prst="ellipse">
            <a:avLst/>
          </a:prstGeom>
          <a:solidFill>
            <a:srgbClr val="0072B2"/>
          </a:solidFill>
          <a:ln w="12700">
            <a:solidFill>
              <a:srgbClr val="0072B2"/>
            </a:solidFill>
            <a:prstDash val="solid"/>
          </a:ln>
        </p:spPr>
      </p:sp>
      <p:sp>
        <p:nvSpPr>
          <p:cNvPr id="7" name="Text 4"/>
          <p:cNvSpPr txBox="1"/>
          <p:nvPr/>
        </p:nvSpPr>
        <p:spPr>
          <a:xfrm>
            <a:off x="594360" y="1536192"/>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8" name="Text 5"/>
          <p:cNvSpPr txBox="1"/>
          <p:nvPr/>
        </p:nvSpPr>
        <p:spPr>
          <a:xfrm>
            <a:off x="594360" y="1993392"/>
            <a:ext cx="1645920" cy="320040"/>
          </a:xfrm>
          <a:prstGeom prst="rect">
            <a:avLst/>
          </a:prstGeom>
          <a:noFill/>
          <a:ln/>
        </p:spPr>
        <p:txBody>
          <a:bodyPr wrap="square" lIns="0" tIns="0" rIns="0" bIns="0" rtlCol="0" anchor="ctr"/>
          <a:lstStyle/>
          <a:p>
            <a:pPr indent="0" marL="0">
              <a:buNone/>
            </a:pPr>
            <a:r>
              <a:rPr lang="en-US" sz="1600" b="1" dirty="0">
                <a:solidFill>
                  <a:srgbClr val="16202A"/>
                </a:solidFill>
              </a:rPr>
              <a:t>Record</a:t>
            </a:r>
            <a:endParaRPr lang="en-US" sz="1600" dirty="0"/>
          </a:p>
        </p:txBody>
      </p:sp>
      <p:sp>
        <p:nvSpPr>
          <p:cNvPr id="9" name="Text 6"/>
          <p:cNvSpPr txBox="1"/>
          <p:nvPr/>
        </p:nvSpPr>
        <p:spPr>
          <a:xfrm>
            <a:off x="594360" y="2286000"/>
            <a:ext cx="1645920" cy="320040"/>
          </a:xfrm>
          <a:prstGeom prst="rect">
            <a:avLst/>
          </a:prstGeom>
          <a:noFill/>
          <a:ln/>
        </p:spPr>
        <p:txBody>
          <a:bodyPr wrap="square" lIns="0" tIns="0" rIns="0" bIns="0" rtlCol="0" anchor="ctr"/>
          <a:lstStyle/>
          <a:p>
            <a:pPr indent="0" marL="0">
              <a:buNone/>
            </a:pPr>
            <a:r>
              <a:rPr lang="en-US" sz="1400" dirty="0">
                <a:solidFill>
                  <a:srgbClr val="3D4652"/>
                </a:solidFill>
              </a:rPr>
              <a:t>6 poses × 2, 3, 5 s</a:t>
            </a:r>
            <a:endParaRPr lang="en-US" sz="1400" dirty="0"/>
          </a:p>
        </p:txBody>
      </p:sp>
      <p:sp>
        <p:nvSpPr>
          <p:cNvPr id="10" name="step-arrow-1"/>
          <p:cNvSpPr/>
          <p:nvPr/>
        </p:nvSpPr>
        <p:spPr>
          <a:xfrm>
            <a:off x="2350008" y="1920240"/>
            <a:ext cx="182880" cy="228600"/>
          </a:xfrm>
          <a:prstGeom prst="rightArrow">
            <a:avLst/>
          </a:prstGeom>
          <a:solidFill>
            <a:srgbClr val="8A95A3"/>
          </a:solidFill>
          <a:ln w="12700">
            <a:solidFill>
              <a:srgbClr val="8A95A3"/>
            </a:solidFill>
            <a:prstDash val="solid"/>
          </a:ln>
        </p:spPr>
      </p:sp>
      <p:sp>
        <p:nvSpPr>
          <p:cNvPr id="11" name="step-2"/>
          <p:cNvSpPr/>
          <p:nvPr/>
        </p:nvSpPr>
        <p:spPr>
          <a:xfrm>
            <a:off x="2560320" y="1417320"/>
            <a:ext cx="1874520" cy="1234440"/>
          </a:xfrm>
          <a:prstGeom prst="roundRect">
            <a:avLst>
              <a:gd name="adj" fmla="val 5926"/>
            </a:avLst>
          </a:prstGeom>
          <a:solidFill>
            <a:srgbClr val="EEF2F6"/>
          </a:solidFill>
          <a:ln w="12700">
            <a:solidFill>
              <a:srgbClr val="EEF2F6"/>
            </a:solidFill>
            <a:prstDash val="solid"/>
          </a:ln>
        </p:spPr>
      </p:sp>
      <p:sp>
        <p:nvSpPr>
          <p:cNvPr id="12" name="step-num-2"/>
          <p:cNvSpPr/>
          <p:nvPr/>
        </p:nvSpPr>
        <p:spPr>
          <a:xfrm>
            <a:off x="2697480" y="1536192"/>
            <a:ext cx="384048" cy="384048"/>
          </a:xfrm>
          <a:prstGeom prst="ellipse">
            <a:avLst/>
          </a:prstGeom>
          <a:solidFill>
            <a:srgbClr val="0072B2"/>
          </a:solidFill>
          <a:ln w="12700">
            <a:solidFill>
              <a:srgbClr val="0072B2"/>
            </a:solidFill>
            <a:prstDash val="solid"/>
          </a:ln>
        </p:spPr>
      </p:sp>
      <p:sp>
        <p:nvSpPr>
          <p:cNvPr id="13" name="Text 10"/>
          <p:cNvSpPr txBox="1"/>
          <p:nvPr/>
        </p:nvSpPr>
        <p:spPr>
          <a:xfrm>
            <a:off x="2697480" y="1536192"/>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4" name="Text 11"/>
          <p:cNvSpPr txBox="1"/>
          <p:nvPr/>
        </p:nvSpPr>
        <p:spPr>
          <a:xfrm>
            <a:off x="2697480" y="1993392"/>
            <a:ext cx="1645920" cy="320040"/>
          </a:xfrm>
          <a:prstGeom prst="rect">
            <a:avLst/>
          </a:prstGeom>
          <a:noFill/>
          <a:ln/>
        </p:spPr>
        <p:txBody>
          <a:bodyPr wrap="square" lIns="0" tIns="0" rIns="0" bIns="0" rtlCol="0" anchor="ctr"/>
          <a:lstStyle/>
          <a:p>
            <a:pPr indent="0" marL="0">
              <a:buNone/>
            </a:pPr>
            <a:r>
              <a:rPr lang="en-US" sz="1600" b="1" dirty="0">
                <a:solidFill>
                  <a:srgbClr val="16202A"/>
                </a:solidFill>
              </a:rPr>
              <a:t>Hold straight</a:t>
            </a:r>
            <a:endParaRPr lang="en-US" sz="1600" dirty="0"/>
          </a:p>
        </p:txBody>
      </p:sp>
      <p:sp>
        <p:nvSpPr>
          <p:cNvPr id="15" name="Text 12"/>
          <p:cNvSpPr txBox="1"/>
          <p:nvPr/>
        </p:nvSpPr>
        <p:spPr>
          <a:xfrm>
            <a:off x="2697480" y="2286000"/>
            <a:ext cx="1645920" cy="320040"/>
          </a:xfrm>
          <a:prstGeom prst="rect">
            <a:avLst/>
          </a:prstGeom>
          <a:noFill/>
          <a:ln/>
        </p:spPr>
        <p:txBody>
          <a:bodyPr wrap="square" lIns="0" tIns="0" rIns="0" bIns="0" rtlCol="0" anchor="ctr"/>
          <a:lstStyle/>
          <a:p>
            <a:pPr indent="0" marL="0">
              <a:buNone/>
            </a:pPr>
            <a:r>
              <a:rPr lang="en-US" sz="1400" dirty="0">
                <a:solidFill>
                  <a:srgbClr val="3D4652"/>
                </a:solidFill>
              </a:rPr>
              <a:t>2 s at every start</a:t>
            </a:r>
            <a:endParaRPr lang="en-US" sz="1400" dirty="0"/>
          </a:p>
        </p:txBody>
      </p:sp>
      <p:sp>
        <p:nvSpPr>
          <p:cNvPr id="16" name="step-arrow-2"/>
          <p:cNvSpPr/>
          <p:nvPr/>
        </p:nvSpPr>
        <p:spPr>
          <a:xfrm>
            <a:off x="4453128" y="1920240"/>
            <a:ext cx="182880" cy="228600"/>
          </a:xfrm>
          <a:prstGeom prst="rightArrow">
            <a:avLst/>
          </a:prstGeom>
          <a:solidFill>
            <a:srgbClr val="8A95A3"/>
          </a:solidFill>
          <a:ln w="12700">
            <a:solidFill>
              <a:srgbClr val="8A95A3"/>
            </a:solidFill>
            <a:prstDash val="solid"/>
          </a:ln>
        </p:spPr>
      </p:sp>
      <p:sp>
        <p:nvSpPr>
          <p:cNvPr id="17" name="step-3"/>
          <p:cNvSpPr/>
          <p:nvPr/>
        </p:nvSpPr>
        <p:spPr>
          <a:xfrm>
            <a:off x="4663440" y="1417320"/>
            <a:ext cx="1874520" cy="1234440"/>
          </a:xfrm>
          <a:prstGeom prst="roundRect">
            <a:avLst>
              <a:gd name="adj" fmla="val 5926"/>
            </a:avLst>
          </a:prstGeom>
          <a:solidFill>
            <a:srgbClr val="EEF2F6"/>
          </a:solidFill>
          <a:ln w="12700">
            <a:solidFill>
              <a:srgbClr val="EEF2F6"/>
            </a:solidFill>
            <a:prstDash val="solid"/>
          </a:ln>
        </p:spPr>
      </p:sp>
      <p:sp>
        <p:nvSpPr>
          <p:cNvPr id="18" name="step-num-3"/>
          <p:cNvSpPr/>
          <p:nvPr/>
        </p:nvSpPr>
        <p:spPr>
          <a:xfrm>
            <a:off x="4800600" y="1536192"/>
            <a:ext cx="384048" cy="384048"/>
          </a:xfrm>
          <a:prstGeom prst="ellipse">
            <a:avLst/>
          </a:prstGeom>
          <a:solidFill>
            <a:srgbClr val="0072B2"/>
          </a:solidFill>
          <a:ln w="12700">
            <a:solidFill>
              <a:srgbClr val="0072B2"/>
            </a:solidFill>
            <a:prstDash val="solid"/>
          </a:ln>
        </p:spPr>
      </p:sp>
      <p:sp>
        <p:nvSpPr>
          <p:cNvPr id="19" name="Text 16"/>
          <p:cNvSpPr txBox="1"/>
          <p:nvPr/>
        </p:nvSpPr>
        <p:spPr>
          <a:xfrm>
            <a:off x="4800600" y="1536192"/>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20" name="Text 17"/>
          <p:cNvSpPr txBox="1"/>
          <p:nvPr/>
        </p:nvSpPr>
        <p:spPr>
          <a:xfrm>
            <a:off x="4800600" y="1993392"/>
            <a:ext cx="1645920" cy="320040"/>
          </a:xfrm>
          <a:prstGeom prst="rect">
            <a:avLst/>
          </a:prstGeom>
          <a:noFill/>
          <a:ln/>
        </p:spPr>
        <p:txBody>
          <a:bodyPr wrap="square" lIns="0" tIns="0" rIns="0" bIns="0" rtlCol="0" anchor="ctr"/>
          <a:lstStyle/>
          <a:p>
            <a:pPr indent="0" marL="0">
              <a:buNone/>
            </a:pPr>
            <a:r>
              <a:rPr lang="en-US" sz="1600" b="1" dirty="0">
                <a:solidFill>
                  <a:srgbClr val="16202A"/>
                </a:solidFill>
              </a:rPr>
              <a:t>Raise to start</a:t>
            </a:r>
            <a:endParaRPr lang="en-US" sz="1600" dirty="0"/>
          </a:p>
        </p:txBody>
      </p:sp>
      <p:sp>
        <p:nvSpPr>
          <p:cNvPr id="21" name="Text 18"/>
          <p:cNvSpPr txBox="1"/>
          <p:nvPr/>
        </p:nvSpPr>
        <p:spPr>
          <a:xfrm>
            <a:off x="4800600" y="2286000"/>
            <a:ext cx="1645920" cy="320040"/>
          </a:xfrm>
          <a:prstGeom prst="rect">
            <a:avLst/>
          </a:prstGeom>
          <a:noFill/>
          <a:ln/>
        </p:spPr>
        <p:txBody>
          <a:bodyPr wrap="square" lIns="0" tIns="0" rIns="0" bIns="0" rtlCol="0" anchor="ctr"/>
          <a:lstStyle/>
          <a:p>
            <a:pPr indent="0" marL="0">
              <a:buNone/>
            </a:pPr>
            <a:r>
              <a:rPr lang="en-US" sz="1400" dirty="0">
                <a:solidFill>
                  <a:srgbClr val="3D4652"/>
                </a:solidFill>
              </a:rPr>
              <a:t>arms the robot</a:t>
            </a:r>
            <a:endParaRPr lang="en-US" sz="1400" dirty="0"/>
          </a:p>
        </p:txBody>
      </p:sp>
      <p:sp>
        <p:nvSpPr>
          <p:cNvPr id="22" name="step-arrow-3"/>
          <p:cNvSpPr/>
          <p:nvPr/>
        </p:nvSpPr>
        <p:spPr>
          <a:xfrm>
            <a:off x="6556248" y="1920240"/>
            <a:ext cx="182880" cy="228600"/>
          </a:xfrm>
          <a:prstGeom prst="rightArrow">
            <a:avLst/>
          </a:prstGeom>
          <a:solidFill>
            <a:srgbClr val="8A95A3"/>
          </a:solidFill>
          <a:ln w="12700">
            <a:solidFill>
              <a:srgbClr val="8A95A3"/>
            </a:solidFill>
            <a:prstDash val="solid"/>
          </a:ln>
        </p:spPr>
      </p:sp>
      <p:sp>
        <p:nvSpPr>
          <p:cNvPr id="23" name="step-4"/>
          <p:cNvSpPr/>
          <p:nvPr/>
        </p:nvSpPr>
        <p:spPr>
          <a:xfrm>
            <a:off x="6766560" y="1417320"/>
            <a:ext cx="1874520" cy="1234440"/>
          </a:xfrm>
          <a:prstGeom prst="roundRect">
            <a:avLst>
              <a:gd name="adj" fmla="val 5926"/>
            </a:avLst>
          </a:prstGeom>
          <a:solidFill>
            <a:srgbClr val="EEF2F6"/>
          </a:solidFill>
          <a:ln w="12700">
            <a:solidFill>
              <a:srgbClr val="EEF2F6"/>
            </a:solidFill>
            <a:prstDash val="solid"/>
          </a:ln>
        </p:spPr>
      </p:sp>
      <p:sp>
        <p:nvSpPr>
          <p:cNvPr id="24" name="step-num-4"/>
          <p:cNvSpPr/>
          <p:nvPr/>
        </p:nvSpPr>
        <p:spPr>
          <a:xfrm>
            <a:off x="6903720" y="1536192"/>
            <a:ext cx="384048" cy="384048"/>
          </a:xfrm>
          <a:prstGeom prst="ellipse">
            <a:avLst/>
          </a:prstGeom>
          <a:solidFill>
            <a:srgbClr val="0072B2"/>
          </a:solidFill>
          <a:ln w="12700">
            <a:solidFill>
              <a:srgbClr val="0072B2"/>
            </a:solidFill>
            <a:prstDash val="solid"/>
          </a:ln>
        </p:spPr>
      </p:sp>
      <p:sp>
        <p:nvSpPr>
          <p:cNvPr id="25" name="Text 22"/>
          <p:cNvSpPr txBox="1"/>
          <p:nvPr/>
        </p:nvSpPr>
        <p:spPr>
          <a:xfrm>
            <a:off x="6903720" y="1536192"/>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6" name="Text 23"/>
          <p:cNvSpPr txBox="1"/>
          <p:nvPr/>
        </p:nvSpPr>
        <p:spPr>
          <a:xfrm>
            <a:off x="6903720" y="1993392"/>
            <a:ext cx="1645920" cy="320040"/>
          </a:xfrm>
          <a:prstGeom prst="rect">
            <a:avLst/>
          </a:prstGeom>
          <a:noFill/>
          <a:ln/>
        </p:spPr>
        <p:txBody>
          <a:bodyPr wrap="square" lIns="0" tIns="0" rIns="0" bIns="0" rtlCol="0" anchor="ctr"/>
          <a:lstStyle/>
          <a:p>
            <a:pPr indent="0" marL="0">
              <a:buNone/>
            </a:pPr>
            <a:r>
              <a:rPr lang="en-US" sz="1600" b="1" dirty="0">
                <a:solidFill>
                  <a:srgbClr val="16202A"/>
                </a:solidFill>
              </a:rPr>
              <a:t>Drive</a:t>
            </a:r>
            <a:endParaRPr lang="en-US" sz="1600" dirty="0"/>
          </a:p>
        </p:txBody>
      </p:sp>
      <p:sp>
        <p:nvSpPr>
          <p:cNvPr id="27" name="Text 24"/>
          <p:cNvSpPr txBox="1"/>
          <p:nvPr/>
        </p:nvSpPr>
        <p:spPr>
          <a:xfrm>
            <a:off x="6903720" y="2286000"/>
            <a:ext cx="1645920" cy="320040"/>
          </a:xfrm>
          <a:prstGeom prst="rect">
            <a:avLst/>
          </a:prstGeom>
          <a:noFill/>
          <a:ln/>
        </p:spPr>
        <p:txBody>
          <a:bodyPr wrap="square" lIns="0" tIns="0" rIns="0" bIns="0" rtlCol="0" anchor="ctr"/>
          <a:lstStyle/>
          <a:p>
            <a:pPr indent="0" marL="0">
              <a:buNone/>
            </a:pPr>
            <a:r>
              <a:rPr lang="en-US" sz="1400" dirty="0">
                <a:solidFill>
                  <a:srgbClr val="3D4652"/>
                </a:solidFill>
              </a:rPr>
              <a:t>speed, steer, brake</a:t>
            </a:r>
            <a:endParaRPr lang="en-US" sz="1400" dirty="0"/>
          </a:p>
        </p:txBody>
      </p:sp>
      <p:sp>
        <p:nvSpPr>
          <p:cNvPr id="28" name="Text 25"/>
          <p:cNvSpPr txBox="1"/>
          <p:nvPr/>
        </p:nvSpPr>
        <p:spPr>
          <a:xfrm>
            <a:off x="457200" y="2926080"/>
            <a:ext cx="8229600" cy="320040"/>
          </a:xfrm>
          <a:prstGeom prst="rect">
            <a:avLst/>
          </a:prstGeom>
          <a:noFill/>
          <a:ln/>
        </p:spPr>
        <p:txBody>
          <a:bodyPr wrap="square" lIns="0" tIns="0" rIns="0" bIns="0" rtlCol="0" anchor="ctr"/>
          <a:lstStyle/>
          <a:p>
            <a:pPr indent="0" marL="0">
              <a:buNone/>
            </a:pPr>
            <a:r>
              <a:rPr lang="en-US" sz="1600" b="1" dirty="0">
                <a:solidFill>
                  <a:srgbClr val="16202A"/>
                </a:solidFill>
              </a:rPr>
              <a:t>The robot stops when:</a:t>
            </a:r>
            <a:endParaRPr lang="en-US" sz="1600" dirty="0"/>
          </a:p>
        </p:txBody>
      </p:sp>
      <p:sp>
        <p:nvSpPr>
          <p:cNvPr id="29" name="safe-1"/>
          <p:cNvSpPr/>
          <p:nvPr/>
        </p:nvSpPr>
        <p:spPr>
          <a:xfrm>
            <a:off x="457200" y="3337560"/>
            <a:ext cx="1874520" cy="685800"/>
          </a:xfrm>
          <a:prstGeom prst="roundRect">
            <a:avLst>
              <a:gd name="adj" fmla="val 10667"/>
            </a:avLst>
          </a:prstGeom>
          <a:solidFill>
            <a:srgbClr val="FDECE2"/>
          </a:solidFill>
          <a:ln w="12700">
            <a:solidFill>
              <a:srgbClr val="FDECE2"/>
            </a:solidFill>
            <a:prstDash val="solid"/>
          </a:ln>
        </p:spPr>
      </p:sp>
      <p:sp>
        <p:nvSpPr>
          <p:cNvPr id="30" name="Text 27"/>
          <p:cNvSpPr txBox="1"/>
          <p:nvPr/>
        </p:nvSpPr>
        <p:spPr>
          <a:xfrm>
            <a:off x="566928" y="3337560"/>
            <a:ext cx="1691640" cy="685800"/>
          </a:xfrm>
          <a:prstGeom prst="rect">
            <a:avLst/>
          </a:prstGeom>
          <a:noFill/>
          <a:ln/>
        </p:spPr>
        <p:txBody>
          <a:bodyPr wrap="square" lIns="0" tIns="0" rIns="0" bIns="0" rtlCol="0" anchor="ctr"/>
          <a:lstStyle/>
          <a:p>
            <a:pPr indent="0" marL="0">
              <a:buNone/>
            </a:pPr>
            <a:r>
              <a:rPr lang="en-US" sz="1400" dirty="0">
                <a:solidFill>
                  <a:srgbClr val="16202A"/>
                </a:solidFill>
              </a:rPr>
              <a:t>the signal drops</a:t>
            </a:r>
            <a:endParaRPr lang="en-US" sz="1400" dirty="0"/>
          </a:p>
        </p:txBody>
      </p:sp>
      <p:sp>
        <p:nvSpPr>
          <p:cNvPr id="31" name="safe-2"/>
          <p:cNvSpPr/>
          <p:nvPr/>
        </p:nvSpPr>
        <p:spPr>
          <a:xfrm>
            <a:off x="2560320" y="3337560"/>
            <a:ext cx="1874520" cy="685800"/>
          </a:xfrm>
          <a:prstGeom prst="roundRect">
            <a:avLst>
              <a:gd name="adj" fmla="val 10667"/>
            </a:avLst>
          </a:prstGeom>
          <a:solidFill>
            <a:srgbClr val="FDECE2"/>
          </a:solidFill>
          <a:ln w="12700">
            <a:solidFill>
              <a:srgbClr val="FDECE2"/>
            </a:solidFill>
            <a:prstDash val="solid"/>
          </a:ln>
        </p:spPr>
      </p:sp>
      <p:sp>
        <p:nvSpPr>
          <p:cNvPr id="32" name="Text 29"/>
          <p:cNvSpPr txBox="1"/>
          <p:nvPr/>
        </p:nvSpPr>
        <p:spPr>
          <a:xfrm>
            <a:off x="2670048" y="3337560"/>
            <a:ext cx="1691640" cy="685800"/>
          </a:xfrm>
          <a:prstGeom prst="rect">
            <a:avLst/>
          </a:prstGeom>
          <a:noFill/>
          <a:ln/>
        </p:spPr>
        <p:txBody>
          <a:bodyPr wrap="square" lIns="0" tIns="0" rIns="0" bIns="0" rtlCol="0" anchor="ctr"/>
          <a:lstStyle/>
          <a:p>
            <a:pPr indent="0" marL="0">
              <a:buNone/>
            </a:pPr>
            <a:r>
              <a:rPr lang="en-US" sz="1400" dirty="0">
                <a:solidFill>
                  <a:srgbClr val="16202A"/>
                </a:solidFill>
              </a:rPr>
              <a:t>the arm leaves its range</a:t>
            </a:r>
            <a:endParaRPr lang="en-US" sz="1400" dirty="0"/>
          </a:p>
        </p:txBody>
      </p:sp>
      <p:sp>
        <p:nvSpPr>
          <p:cNvPr id="33" name="safe-3"/>
          <p:cNvSpPr/>
          <p:nvPr/>
        </p:nvSpPr>
        <p:spPr>
          <a:xfrm>
            <a:off x="4663440" y="3337560"/>
            <a:ext cx="1874520" cy="685800"/>
          </a:xfrm>
          <a:prstGeom prst="roundRect">
            <a:avLst>
              <a:gd name="adj" fmla="val 10667"/>
            </a:avLst>
          </a:prstGeom>
          <a:solidFill>
            <a:srgbClr val="FDECE2"/>
          </a:solidFill>
          <a:ln w="12700">
            <a:solidFill>
              <a:srgbClr val="FDECE2"/>
            </a:solidFill>
            <a:prstDash val="solid"/>
          </a:ln>
        </p:spPr>
      </p:sp>
      <p:sp>
        <p:nvSpPr>
          <p:cNvPr id="34" name="Text 31"/>
          <p:cNvSpPr txBox="1"/>
          <p:nvPr/>
        </p:nvSpPr>
        <p:spPr>
          <a:xfrm>
            <a:off x="4773168" y="3337560"/>
            <a:ext cx="1691640" cy="685800"/>
          </a:xfrm>
          <a:prstGeom prst="rect">
            <a:avLst/>
          </a:prstGeom>
          <a:noFill/>
          <a:ln/>
        </p:spPr>
        <p:txBody>
          <a:bodyPr wrap="square" lIns="0" tIns="0" rIns="0" bIns="0" rtlCol="0" anchor="ctr"/>
          <a:lstStyle/>
          <a:p>
            <a:pPr indent="0" marL="0">
              <a:buNone/>
            </a:pPr>
            <a:r>
              <a:rPr lang="en-US" sz="1400" dirty="0">
                <a:solidFill>
                  <a:srgbClr val="16202A"/>
                </a:solidFill>
              </a:rPr>
              <a:t>the band has moved (won't start)</a:t>
            </a:r>
            <a:endParaRPr lang="en-US" sz="1400" dirty="0"/>
          </a:p>
        </p:txBody>
      </p:sp>
      <p:sp>
        <p:nvSpPr>
          <p:cNvPr id="35" name="safe-4"/>
          <p:cNvSpPr/>
          <p:nvPr/>
        </p:nvSpPr>
        <p:spPr>
          <a:xfrm>
            <a:off x="6766560" y="3337560"/>
            <a:ext cx="1874520" cy="685800"/>
          </a:xfrm>
          <a:prstGeom prst="roundRect">
            <a:avLst>
              <a:gd name="adj" fmla="val 10667"/>
            </a:avLst>
          </a:prstGeom>
          <a:solidFill>
            <a:srgbClr val="FDECE2"/>
          </a:solidFill>
          <a:ln w="12700">
            <a:solidFill>
              <a:srgbClr val="FDECE2"/>
            </a:solidFill>
            <a:prstDash val="solid"/>
          </a:ln>
        </p:spPr>
      </p:sp>
      <p:sp>
        <p:nvSpPr>
          <p:cNvPr id="36" name="Text 33"/>
          <p:cNvSpPr txBox="1"/>
          <p:nvPr/>
        </p:nvSpPr>
        <p:spPr>
          <a:xfrm>
            <a:off x="6876288" y="3337560"/>
            <a:ext cx="1691640" cy="685800"/>
          </a:xfrm>
          <a:prstGeom prst="rect">
            <a:avLst/>
          </a:prstGeom>
          <a:noFill/>
          <a:ln/>
        </p:spPr>
        <p:txBody>
          <a:bodyPr wrap="square" lIns="0" tIns="0" rIns="0" bIns="0" rtlCol="0" anchor="ctr"/>
          <a:lstStyle/>
          <a:p>
            <a:pPr indent="0" marL="0">
              <a:buNone/>
            </a:pPr>
            <a:r>
              <a:rPr lang="en-US" sz="1400" dirty="0">
                <a:solidFill>
                  <a:srgbClr val="16202A"/>
                </a:solidFill>
              </a:rPr>
              <a:t>a fist is held 0.4 s</a:t>
            </a:r>
            <a:endParaRPr lang="en-US" sz="1400" dirty="0"/>
          </a:p>
        </p:txBody>
      </p:sp>
      <p:sp>
        <p:nvSpPr>
          <p:cNvPr id="25" name="Slide Number Placeholder 0"/>
          <p:cNvSpPr>
            <a:spLocks noGrp="1"/>
          </p:cNvSpPr>
          <p:nvPr>
            <p:ph type="sldNum" sz="quarter" idx="4294967295"/>
          </p:nvPr>
        </p:nvSpPr>
        <p:spPr>
          <a:xfrm>
            <a:off x="8503920" y="4754880"/>
            <a:ext cx="36576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3D4652"/>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92608"/>
          </a:xfrm>
          <a:prstGeom prst="rect">
            <a:avLst/>
          </a:prstGeom>
          <a:noFill/>
          <a:ln/>
        </p:spPr>
        <p:txBody>
          <a:bodyPr wrap="square" lIns="0" tIns="0" rIns="0" bIns="0" rtlCol="0"/>
          <a:lstStyle/>
          <a:p>
            <a:pPr indent="0" marL="0">
              <a:buNone/>
            </a:pPr>
            <a:r>
              <a:rPr lang="en-US" sz="1400" b="1" dirty="0">
                <a:solidFill>
                  <a:srgbClr val="3D4652"/>
                </a:solidFill>
              </a:rPr>
              <a:t>3 · Calibration, assistance, safety</a:t>
            </a:r>
            <a:endParaRPr lang="en-US" sz="1400" dirty="0"/>
          </a:p>
        </p:txBody>
      </p:sp>
      <p:sp>
        <p:nvSpPr>
          <p:cNvPr id="3" name="Text 0"/>
          <p:cNvSpPr/>
          <p:nvPr>
            <p:ph idx="101" type="title" hasCustomPrompt="1"/>
          </p:nvPr>
        </p:nvSpPr>
        <p:spPr>
          <a:xfrm>
            <a:off x="457200" y="457200"/>
            <a:ext cx="8229600" cy="685800"/>
          </a:xfrm>
          <a:prstGeom prst="rect">
            <a:avLst/>
          </a:prstGeom>
          <a:noFill/>
          <a:ln/>
        </p:spPr>
        <p:txBody>
          <a:bodyPr wrap="square" lIns="0" tIns="0" rIns="0" bIns="0" rtlCol="0" anchor="t"/>
          <a:lstStyle/>
          <a:p>
            <a:pPr algn="l" indent="0" marL="0">
              <a:buNone/>
            </a:pPr>
            <a:r>
              <a:rPr lang="en-US" sz="2600" b="1" dirty="0">
                <a:solidFill>
                  <a:srgbClr val="16202A"/>
                </a:solidFill>
              </a:rPr>
              <a:t>Four drivers calibrated with one command</a:t>
            </a:r>
            <a:endParaRPr lang="en-US" sz="2600" dirty="0"/>
          </a:p>
        </p:txBody>
      </p:sp>
      <p:sp>
        <p:nvSpPr>
          <p:cNvPr id="5" name="command"/>
          <p:cNvSpPr/>
          <p:nvPr/>
        </p:nvSpPr>
        <p:spPr>
          <a:xfrm>
            <a:off x="457200" y="1371600"/>
            <a:ext cx="8229600" cy="548640"/>
          </a:xfrm>
          <a:prstGeom prst="roundRect">
            <a:avLst>
              <a:gd name="adj" fmla="val 13333"/>
            </a:avLst>
          </a:prstGeom>
          <a:solidFill>
            <a:srgbClr val="14202B"/>
          </a:solidFill>
          <a:ln w="12700">
            <a:solidFill>
              <a:srgbClr val="14202B"/>
            </a:solidFill>
            <a:prstDash val="solid"/>
          </a:ln>
        </p:spPr>
      </p:sp>
      <p:sp>
        <p:nvSpPr>
          <p:cNvPr id="6" name="Text 3"/>
          <p:cNvSpPr txBox="1"/>
          <p:nvPr/>
        </p:nvSpPr>
        <p:spPr>
          <a:xfrm>
            <a:off x="685800" y="1371600"/>
            <a:ext cx="7772400" cy="548640"/>
          </a:xfrm>
          <a:prstGeom prst="rect">
            <a:avLst/>
          </a:prstGeom>
          <a:noFill/>
          <a:ln/>
        </p:spPr>
        <p:txBody>
          <a:bodyPr wrap="square" lIns="0" tIns="0" rIns="0" bIns="0" rtlCol="0" anchor="ctr"/>
          <a:lstStyle/>
          <a:p>
            <a:pPr indent="0" marL="0">
              <a:buNone/>
            </a:pPr>
            <a:r>
              <a:rPr lang="en-US" sz="2000" b="1" dirty="0">
                <a:solidFill>
                  <a:srgbClr val="FFFFFF"/>
                </a:solidFill>
                <a:latin typeface="Courier New" pitchFamily="34" charset="0"/>
                <a:ea typeface="Courier New" pitchFamily="34" charset="-122"/>
                <a:cs typeface="Courier New" pitchFamily="34" charset="-120"/>
              </a:rPr>
              <a:t>python examples/lever.py &lt;your name&gt;</a:t>
            </a:r>
            <a:endParaRPr lang="en-US" sz="2000" dirty="0"/>
          </a:p>
        </p:txBody>
      </p:sp>
      <p:sp>
        <p:nvSpPr>
          <p:cNvPr id="7" name="Text 4"/>
          <p:cNvSpPr txBox="1"/>
          <p:nvPr/>
        </p:nvSpPr>
        <p:spPr>
          <a:xfrm>
            <a:off x="457200" y="2194560"/>
            <a:ext cx="1828800" cy="329184"/>
          </a:xfrm>
          <a:prstGeom prst="rect">
            <a:avLst/>
          </a:prstGeom>
          <a:noFill/>
          <a:ln/>
        </p:spPr>
        <p:txBody>
          <a:bodyPr wrap="square" lIns="0" tIns="0" rIns="0" bIns="0" rtlCol="0" anchor="ctr"/>
          <a:lstStyle/>
          <a:p>
            <a:pPr indent="0" marL="0">
              <a:buNone/>
            </a:pPr>
            <a:r>
              <a:rPr lang="en-US" sz="1400" b="1" dirty="0">
                <a:solidFill>
                  <a:srgbClr val="16202A"/>
                </a:solidFill>
              </a:rPr>
              <a:t>AJ</a:t>
            </a:r>
            <a:endParaRPr lang="en-US" sz="1400" dirty="0"/>
          </a:p>
        </p:txBody>
      </p:sp>
      <p:sp>
        <p:nvSpPr>
          <p:cNvPr id="8" name="fist-bar-1"/>
          <p:cNvSpPr/>
          <p:nvPr/>
        </p:nvSpPr>
        <p:spPr>
          <a:xfrm>
            <a:off x="2377440" y="2231136"/>
            <a:ext cx="5321808" cy="256032"/>
          </a:xfrm>
          <a:prstGeom prst="rect">
            <a:avLst/>
          </a:prstGeom>
          <a:solidFill>
            <a:srgbClr val="009E73"/>
          </a:solidFill>
          <a:ln w="12700">
            <a:solidFill>
              <a:srgbClr val="009E73"/>
            </a:solidFill>
            <a:prstDash val="solid"/>
          </a:ln>
        </p:spPr>
      </p:sp>
      <p:sp>
        <p:nvSpPr>
          <p:cNvPr id="9" name="Text 6"/>
          <p:cNvSpPr txBox="1"/>
          <p:nvPr/>
        </p:nvSpPr>
        <p:spPr>
          <a:xfrm>
            <a:off x="7790688" y="2194560"/>
            <a:ext cx="731520" cy="329184"/>
          </a:xfrm>
          <a:prstGeom prst="rect">
            <a:avLst/>
          </a:prstGeom>
          <a:noFill/>
          <a:ln/>
        </p:spPr>
        <p:txBody>
          <a:bodyPr wrap="square" lIns="0" tIns="0" rIns="0" bIns="0" rtlCol="0" anchor="ctr"/>
          <a:lstStyle/>
          <a:p>
            <a:pPr indent="0" marL="0">
              <a:buNone/>
            </a:pPr>
            <a:r>
              <a:rPr lang="en-US" sz="1400" dirty="0">
                <a:solidFill>
                  <a:srgbClr val="16202A"/>
                </a:solidFill>
              </a:rPr>
              <a:t>9.7×</a:t>
            </a:r>
            <a:endParaRPr lang="en-US" sz="1400" dirty="0"/>
          </a:p>
        </p:txBody>
      </p:sp>
      <p:sp>
        <p:nvSpPr>
          <p:cNvPr id="10" name="Text 7"/>
          <p:cNvSpPr txBox="1"/>
          <p:nvPr/>
        </p:nvSpPr>
        <p:spPr>
          <a:xfrm>
            <a:off x="457200" y="2578608"/>
            <a:ext cx="1828800" cy="329184"/>
          </a:xfrm>
          <a:prstGeom prst="rect">
            <a:avLst/>
          </a:prstGeom>
          <a:noFill/>
          <a:ln/>
        </p:spPr>
        <p:txBody>
          <a:bodyPr wrap="square" lIns="0" tIns="0" rIns="0" bIns="0" rtlCol="0" anchor="ctr"/>
          <a:lstStyle/>
          <a:p>
            <a:pPr indent="0" marL="0">
              <a:buNone/>
            </a:pPr>
            <a:r>
              <a:rPr lang="en-US" sz="1400" b="1" dirty="0">
                <a:solidFill>
                  <a:srgbClr val="16202A"/>
                </a:solidFill>
              </a:rPr>
              <a:t>Jose</a:t>
            </a:r>
            <a:endParaRPr lang="en-US" sz="1400" dirty="0"/>
          </a:p>
        </p:txBody>
      </p:sp>
      <p:sp>
        <p:nvSpPr>
          <p:cNvPr id="11" name="fist-bar-2"/>
          <p:cNvSpPr/>
          <p:nvPr/>
        </p:nvSpPr>
        <p:spPr>
          <a:xfrm>
            <a:off x="2377440" y="2615184"/>
            <a:ext cx="2523744" cy="256032"/>
          </a:xfrm>
          <a:prstGeom prst="rect">
            <a:avLst/>
          </a:prstGeom>
          <a:solidFill>
            <a:srgbClr val="009E73"/>
          </a:solidFill>
          <a:ln w="12700">
            <a:solidFill>
              <a:srgbClr val="009E73"/>
            </a:solidFill>
            <a:prstDash val="solid"/>
          </a:ln>
        </p:spPr>
      </p:sp>
      <p:sp>
        <p:nvSpPr>
          <p:cNvPr id="12" name="Text 9"/>
          <p:cNvSpPr txBox="1"/>
          <p:nvPr/>
        </p:nvSpPr>
        <p:spPr>
          <a:xfrm>
            <a:off x="4992624" y="2578608"/>
            <a:ext cx="731520" cy="329184"/>
          </a:xfrm>
          <a:prstGeom prst="rect">
            <a:avLst/>
          </a:prstGeom>
          <a:noFill/>
          <a:ln/>
        </p:spPr>
        <p:txBody>
          <a:bodyPr wrap="square" lIns="0" tIns="0" rIns="0" bIns="0" rtlCol="0" anchor="ctr"/>
          <a:lstStyle/>
          <a:p>
            <a:pPr indent="0" marL="0">
              <a:buNone/>
            </a:pPr>
            <a:r>
              <a:rPr lang="en-US" sz="1400" dirty="0">
                <a:solidFill>
                  <a:srgbClr val="16202A"/>
                </a:solidFill>
              </a:rPr>
              <a:t>4.6×</a:t>
            </a:r>
            <a:endParaRPr lang="en-US" sz="1400" dirty="0"/>
          </a:p>
        </p:txBody>
      </p:sp>
      <p:sp>
        <p:nvSpPr>
          <p:cNvPr id="13" name="Text 10"/>
          <p:cNvSpPr txBox="1"/>
          <p:nvPr/>
        </p:nvSpPr>
        <p:spPr>
          <a:xfrm>
            <a:off x="457200" y="2962656"/>
            <a:ext cx="1828800" cy="329184"/>
          </a:xfrm>
          <a:prstGeom prst="rect">
            <a:avLst/>
          </a:prstGeom>
          <a:noFill/>
          <a:ln/>
        </p:spPr>
        <p:txBody>
          <a:bodyPr wrap="square" lIns="0" tIns="0" rIns="0" bIns="0" rtlCol="0" anchor="ctr"/>
          <a:lstStyle/>
          <a:p>
            <a:pPr indent="0" marL="0">
              <a:buNone/>
            </a:pPr>
            <a:r>
              <a:rPr lang="en-US" sz="1400" b="1" dirty="0">
                <a:solidFill>
                  <a:srgbClr val="16202A"/>
                </a:solidFill>
              </a:rPr>
              <a:t>Xinyi</a:t>
            </a:r>
            <a:endParaRPr lang="en-US" sz="1400" dirty="0"/>
          </a:p>
        </p:txBody>
      </p:sp>
      <p:sp>
        <p:nvSpPr>
          <p:cNvPr id="14" name="fist-bar-3"/>
          <p:cNvSpPr/>
          <p:nvPr/>
        </p:nvSpPr>
        <p:spPr>
          <a:xfrm>
            <a:off x="2377440" y="2999232"/>
            <a:ext cx="2194560" cy="256032"/>
          </a:xfrm>
          <a:prstGeom prst="rect">
            <a:avLst/>
          </a:prstGeom>
          <a:solidFill>
            <a:srgbClr val="009E73"/>
          </a:solidFill>
          <a:ln w="12700">
            <a:solidFill>
              <a:srgbClr val="009E73"/>
            </a:solidFill>
            <a:prstDash val="solid"/>
          </a:ln>
        </p:spPr>
      </p:sp>
      <p:sp>
        <p:nvSpPr>
          <p:cNvPr id="15" name="Text 12"/>
          <p:cNvSpPr txBox="1"/>
          <p:nvPr/>
        </p:nvSpPr>
        <p:spPr>
          <a:xfrm>
            <a:off x="4663440" y="2962656"/>
            <a:ext cx="731520" cy="329184"/>
          </a:xfrm>
          <a:prstGeom prst="rect">
            <a:avLst/>
          </a:prstGeom>
          <a:noFill/>
          <a:ln/>
        </p:spPr>
        <p:txBody>
          <a:bodyPr wrap="square" lIns="0" tIns="0" rIns="0" bIns="0" rtlCol="0" anchor="ctr"/>
          <a:lstStyle/>
          <a:p>
            <a:pPr indent="0" marL="0">
              <a:buNone/>
            </a:pPr>
            <a:r>
              <a:rPr lang="en-US" sz="1400" dirty="0">
                <a:solidFill>
                  <a:srgbClr val="16202A"/>
                </a:solidFill>
              </a:rPr>
              <a:t>4.0×</a:t>
            </a:r>
            <a:endParaRPr lang="en-US" sz="1400" dirty="0"/>
          </a:p>
        </p:txBody>
      </p:sp>
      <p:sp>
        <p:nvSpPr>
          <p:cNvPr id="16" name="Text 13"/>
          <p:cNvSpPr txBox="1"/>
          <p:nvPr/>
        </p:nvSpPr>
        <p:spPr>
          <a:xfrm>
            <a:off x="457200" y="3346704"/>
            <a:ext cx="1828800" cy="329184"/>
          </a:xfrm>
          <a:prstGeom prst="rect">
            <a:avLst/>
          </a:prstGeom>
          <a:noFill/>
          <a:ln/>
        </p:spPr>
        <p:txBody>
          <a:bodyPr wrap="square" lIns="0" tIns="0" rIns="0" bIns="0" rtlCol="0" anchor="ctr"/>
          <a:lstStyle/>
          <a:p>
            <a:pPr indent="0" marL="0">
              <a:buNone/>
            </a:pPr>
            <a:r>
              <a:rPr lang="en-US" sz="1400" b="1" dirty="0">
                <a:solidFill>
                  <a:srgbClr val="16202A"/>
                </a:solidFill>
              </a:rPr>
              <a:t>Kiran</a:t>
            </a:r>
            <a:endParaRPr lang="en-US" sz="1400" dirty="0"/>
          </a:p>
        </p:txBody>
      </p:sp>
      <p:sp>
        <p:nvSpPr>
          <p:cNvPr id="17" name="fist-bar-4"/>
          <p:cNvSpPr/>
          <p:nvPr/>
        </p:nvSpPr>
        <p:spPr>
          <a:xfrm>
            <a:off x="2377440" y="3383280"/>
            <a:ext cx="1042416" cy="256032"/>
          </a:xfrm>
          <a:prstGeom prst="rect">
            <a:avLst/>
          </a:prstGeom>
          <a:solidFill>
            <a:srgbClr val="009E73"/>
          </a:solidFill>
          <a:ln w="12700">
            <a:solidFill>
              <a:srgbClr val="009E73"/>
            </a:solidFill>
            <a:prstDash val="solid"/>
          </a:ln>
        </p:spPr>
      </p:sp>
      <p:sp>
        <p:nvSpPr>
          <p:cNvPr id="18" name="Text 15"/>
          <p:cNvSpPr txBox="1"/>
          <p:nvPr/>
        </p:nvSpPr>
        <p:spPr>
          <a:xfrm>
            <a:off x="3511296" y="3346704"/>
            <a:ext cx="731520" cy="329184"/>
          </a:xfrm>
          <a:prstGeom prst="rect">
            <a:avLst/>
          </a:prstGeom>
          <a:noFill/>
          <a:ln/>
        </p:spPr>
        <p:txBody>
          <a:bodyPr wrap="square" lIns="0" tIns="0" rIns="0" bIns="0" rtlCol="0" anchor="ctr"/>
          <a:lstStyle/>
          <a:p>
            <a:pPr indent="0" marL="0">
              <a:buNone/>
            </a:pPr>
            <a:r>
              <a:rPr lang="en-US" sz="1400" dirty="0">
                <a:solidFill>
                  <a:srgbClr val="16202A"/>
                </a:solidFill>
              </a:rPr>
              <a:t>1.9×</a:t>
            </a:r>
            <a:endParaRPr lang="en-US" sz="1400" dirty="0"/>
          </a:p>
        </p:txBody>
      </p:sp>
      <p:sp>
        <p:nvSpPr>
          <p:cNvPr id="19" name="Text 16"/>
          <p:cNvSpPr txBox="1"/>
          <p:nvPr/>
        </p:nvSpPr>
        <p:spPr>
          <a:xfrm>
            <a:off x="457200" y="3730752"/>
            <a:ext cx="1828800" cy="329184"/>
          </a:xfrm>
          <a:prstGeom prst="rect">
            <a:avLst/>
          </a:prstGeom>
          <a:noFill/>
          <a:ln/>
        </p:spPr>
        <p:txBody>
          <a:bodyPr wrap="square" lIns="0" tIns="0" rIns="0" bIns="0" rtlCol="0" anchor="ctr"/>
          <a:lstStyle/>
          <a:p>
            <a:pPr indent="0" marL="0">
              <a:buNone/>
            </a:pPr>
            <a:r>
              <a:rPr lang="en-US" sz="1400" b="1" dirty="0">
                <a:solidFill>
                  <a:srgbClr val="16202A"/>
                </a:solidFill>
              </a:rPr>
              <a:t>Kiran, 1st try</a:t>
            </a:r>
            <a:endParaRPr lang="en-US" sz="1400" dirty="0"/>
          </a:p>
        </p:txBody>
      </p:sp>
      <p:sp>
        <p:nvSpPr>
          <p:cNvPr id="20" name="fist-bar-5"/>
          <p:cNvSpPr/>
          <p:nvPr/>
        </p:nvSpPr>
        <p:spPr>
          <a:xfrm>
            <a:off x="2377440" y="3767328"/>
            <a:ext cx="329184" cy="256032"/>
          </a:xfrm>
          <a:prstGeom prst="rect">
            <a:avLst/>
          </a:prstGeom>
          <a:solidFill>
            <a:srgbClr val="D55E00"/>
          </a:solidFill>
          <a:ln w="12700">
            <a:solidFill>
              <a:srgbClr val="D55E00"/>
            </a:solidFill>
            <a:prstDash val="solid"/>
          </a:ln>
        </p:spPr>
      </p:sp>
      <p:sp>
        <p:nvSpPr>
          <p:cNvPr id="21" name="Text 18"/>
          <p:cNvSpPr txBox="1"/>
          <p:nvPr/>
        </p:nvSpPr>
        <p:spPr>
          <a:xfrm>
            <a:off x="2798064" y="3730752"/>
            <a:ext cx="731520" cy="329184"/>
          </a:xfrm>
          <a:prstGeom prst="rect">
            <a:avLst/>
          </a:prstGeom>
          <a:noFill/>
          <a:ln/>
        </p:spPr>
        <p:txBody>
          <a:bodyPr wrap="square" lIns="0" tIns="0" rIns="0" bIns="0" rtlCol="0" anchor="ctr"/>
          <a:lstStyle/>
          <a:p>
            <a:pPr indent="0" marL="0">
              <a:buNone/>
            </a:pPr>
            <a:r>
              <a:rPr lang="en-US" sz="1400" dirty="0">
                <a:solidFill>
                  <a:srgbClr val="16202A"/>
                </a:solidFill>
              </a:rPr>
              <a:t>0.6×</a:t>
            </a:r>
            <a:endParaRPr lang="en-US" sz="1400" dirty="0"/>
          </a:p>
        </p:txBody>
      </p:sp>
      <p:sp>
        <p:nvSpPr>
          <p:cNvPr id="22" name="Text 19"/>
          <p:cNvSpPr txBox="1"/>
          <p:nvPr/>
        </p:nvSpPr>
        <p:spPr>
          <a:xfrm>
            <a:off x="457200" y="4206240"/>
            <a:ext cx="8046720" cy="365760"/>
          </a:xfrm>
          <a:prstGeom prst="rect">
            <a:avLst/>
          </a:prstGeom>
          <a:noFill/>
          <a:ln/>
        </p:spPr>
        <p:txBody>
          <a:bodyPr wrap="square" lIns="0" tIns="0" rIns="0" bIns="0" rtlCol="0" anchor="ctr"/>
          <a:lstStyle/>
          <a:p>
            <a:pPr indent="0" marL="0">
              <a:buNone/>
            </a:pPr>
            <a:r>
              <a:rPr lang="en-US" sz="1400" dirty="0">
                <a:solidFill>
                  <a:srgbClr val="3D4652"/>
                </a:solidFill>
              </a:rPr>
              <a:t>Fist ÷ relaxed muscle level (mean RMS over 8 channels). Below 1×, the fist didn't register.</a:t>
            </a:r>
            <a:endParaRPr lang="en-US" sz="1400" dirty="0"/>
          </a:p>
        </p:txBody>
      </p:sp>
      <p:sp>
        <p:nvSpPr>
          <p:cNvPr id="25" name="Slide Number Placeholder 0"/>
          <p:cNvSpPr>
            <a:spLocks noGrp="1"/>
          </p:cNvSpPr>
          <p:nvPr>
            <p:ph type="sldNum" sz="quarter" idx="4294967295"/>
          </p:nvPr>
        </p:nvSpPr>
        <p:spPr>
          <a:xfrm>
            <a:off x="8503920" y="4754880"/>
            <a:ext cx="36576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3D4652"/>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92608"/>
          </a:xfrm>
          <a:prstGeom prst="rect">
            <a:avLst/>
          </a:prstGeom>
          <a:noFill/>
          <a:ln/>
        </p:spPr>
        <p:txBody>
          <a:bodyPr wrap="square" lIns="0" tIns="0" rIns="0" bIns="0" rtlCol="0"/>
          <a:lstStyle/>
          <a:p>
            <a:pPr indent="0" marL="0">
              <a:buNone/>
            </a:pPr>
            <a:r>
              <a:rPr lang="en-US" sz="1400" b="1" dirty="0">
                <a:solidFill>
                  <a:srgbClr val="3D4652"/>
                </a:solidFill>
              </a:rPr>
              <a:t>3 · Calibration, assistance, safety</a:t>
            </a:r>
            <a:endParaRPr lang="en-US" sz="1400" dirty="0"/>
          </a:p>
        </p:txBody>
      </p:sp>
      <p:sp>
        <p:nvSpPr>
          <p:cNvPr id="3" name="Text 0"/>
          <p:cNvSpPr/>
          <p:nvPr>
            <p:ph idx="101" type="title" hasCustomPrompt="1"/>
          </p:nvPr>
        </p:nvSpPr>
        <p:spPr>
          <a:xfrm>
            <a:off x="457200" y="457200"/>
            <a:ext cx="8229600" cy="685800"/>
          </a:xfrm>
          <a:prstGeom prst="rect">
            <a:avLst/>
          </a:prstGeom>
          <a:noFill/>
          <a:ln/>
        </p:spPr>
        <p:txBody>
          <a:bodyPr wrap="square" lIns="0" tIns="0" rIns="0" bIns="0" rtlCol="0" anchor="t"/>
          <a:lstStyle/>
          <a:p>
            <a:pPr algn="l" indent="0" marL="0">
              <a:buNone/>
            </a:pPr>
            <a:r>
              <a:rPr lang="en-US" sz="2600" b="1" dirty="0">
                <a:solidFill>
                  <a:srgbClr val="16202A"/>
                </a:solidFill>
              </a:rPr>
              <a:t>The gate assist nudges you through, and never steers for you</a:t>
            </a:r>
            <a:endParaRPr lang="en-US" sz="2600" dirty="0"/>
          </a:p>
        </p:txBody>
      </p:sp>
      <p:sp>
        <p:nvSpPr>
          <p:cNvPr id="5" name="gate-stat-1"/>
          <p:cNvSpPr/>
          <p:nvPr/>
        </p:nvSpPr>
        <p:spPr>
          <a:xfrm>
            <a:off x="457200" y="1371600"/>
            <a:ext cx="2606040" cy="1554480"/>
          </a:xfrm>
          <a:prstGeom prst="roundRect">
            <a:avLst>
              <a:gd name="adj" fmla="val 4706"/>
            </a:avLst>
          </a:prstGeom>
          <a:solidFill>
            <a:srgbClr val="EEF2F6"/>
          </a:solidFill>
          <a:ln w="12700">
            <a:solidFill>
              <a:srgbClr val="EEF2F6"/>
            </a:solidFill>
            <a:prstDash val="solid"/>
          </a:ln>
        </p:spPr>
      </p:sp>
      <p:sp>
        <p:nvSpPr>
          <p:cNvPr id="6" name="Text 3"/>
          <p:cNvSpPr txBox="1"/>
          <p:nvPr/>
        </p:nvSpPr>
        <p:spPr>
          <a:xfrm>
            <a:off x="685800" y="1481328"/>
            <a:ext cx="2194560" cy="731520"/>
          </a:xfrm>
          <a:prstGeom prst="rect">
            <a:avLst/>
          </a:prstGeom>
          <a:noFill/>
          <a:ln/>
        </p:spPr>
        <p:txBody>
          <a:bodyPr wrap="square" lIns="0" tIns="0" rIns="0" bIns="0" rtlCol="0" anchor="ctr"/>
          <a:lstStyle/>
          <a:p>
            <a:pPr indent="0" marL="0">
              <a:buNone/>
            </a:pPr>
            <a:r>
              <a:rPr lang="en-US" sz="3600" b="1" dirty="0">
                <a:solidFill>
                  <a:srgbClr val="16202A"/>
                </a:solidFill>
              </a:rPr>
              <a:t>2 of 6</a:t>
            </a:r>
            <a:endParaRPr lang="en-US" sz="3600" dirty="0"/>
          </a:p>
        </p:txBody>
      </p:sp>
      <p:sp>
        <p:nvSpPr>
          <p:cNvPr id="7" name="Text 4"/>
          <p:cNvSpPr txBox="1"/>
          <p:nvPr/>
        </p:nvSpPr>
        <p:spPr>
          <a:xfrm>
            <a:off x="685800" y="2240280"/>
            <a:ext cx="2194560" cy="548640"/>
          </a:xfrm>
          <a:prstGeom prst="rect">
            <a:avLst/>
          </a:prstGeom>
          <a:noFill/>
          <a:ln/>
        </p:spPr>
        <p:txBody>
          <a:bodyPr wrap="square" lIns="0" tIns="0" rIns="0" bIns="0" rtlCol="0" anchor="ctr"/>
          <a:lstStyle/>
          <a:p>
            <a:pPr indent="0" marL="0">
              <a:buNone/>
            </a:pPr>
            <a:r>
              <a:rPr lang="en-US" sz="1400" dirty="0">
                <a:solidFill>
                  <a:srgbClr val="3D4652"/>
                </a:solidFill>
              </a:rPr>
              <a:t>approaches through gate 1 with the assist</a:t>
            </a:r>
            <a:endParaRPr lang="en-US" sz="1400" dirty="0"/>
          </a:p>
        </p:txBody>
      </p:sp>
      <p:sp>
        <p:nvSpPr>
          <p:cNvPr id="8" name="gate-stat-2"/>
          <p:cNvSpPr/>
          <p:nvPr/>
        </p:nvSpPr>
        <p:spPr>
          <a:xfrm>
            <a:off x="3246120" y="1371600"/>
            <a:ext cx="2606040" cy="1554480"/>
          </a:xfrm>
          <a:prstGeom prst="roundRect">
            <a:avLst>
              <a:gd name="adj" fmla="val 4706"/>
            </a:avLst>
          </a:prstGeom>
          <a:solidFill>
            <a:srgbClr val="EEF2F6"/>
          </a:solidFill>
          <a:ln w="12700">
            <a:solidFill>
              <a:srgbClr val="EEF2F6"/>
            </a:solidFill>
            <a:prstDash val="solid"/>
          </a:ln>
        </p:spPr>
      </p:sp>
      <p:sp>
        <p:nvSpPr>
          <p:cNvPr id="9" name="Text 6"/>
          <p:cNvSpPr txBox="1"/>
          <p:nvPr/>
        </p:nvSpPr>
        <p:spPr>
          <a:xfrm>
            <a:off x="3474720" y="1481328"/>
            <a:ext cx="2194560" cy="731520"/>
          </a:xfrm>
          <a:prstGeom prst="rect">
            <a:avLst/>
          </a:prstGeom>
          <a:noFill/>
          <a:ln/>
        </p:spPr>
        <p:txBody>
          <a:bodyPr wrap="square" lIns="0" tIns="0" rIns="0" bIns="0" rtlCol="0" anchor="ctr"/>
          <a:lstStyle/>
          <a:p>
            <a:pPr indent="0" marL="0">
              <a:buNone/>
            </a:pPr>
            <a:r>
              <a:rPr lang="en-US" sz="3600" b="1" dirty="0">
                <a:solidFill>
                  <a:srgbClr val="16202A"/>
                </a:solidFill>
              </a:rPr>
              <a:t>0 of 6</a:t>
            </a:r>
            <a:endParaRPr lang="en-US" sz="3600" dirty="0"/>
          </a:p>
        </p:txBody>
      </p:sp>
      <p:sp>
        <p:nvSpPr>
          <p:cNvPr id="10" name="Text 7"/>
          <p:cNvSpPr txBox="1"/>
          <p:nvPr/>
        </p:nvSpPr>
        <p:spPr>
          <a:xfrm>
            <a:off x="3474720" y="2240280"/>
            <a:ext cx="2194560" cy="548640"/>
          </a:xfrm>
          <a:prstGeom prst="rect">
            <a:avLst/>
          </a:prstGeom>
          <a:noFill/>
          <a:ln/>
        </p:spPr>
        <p:txBody>
          <a:bodyPr wrap="square" lIns="0" tIns="0" rIns="0" bIns="0" rtlCol="0" anchor="ctr"/>
          <a:lstStyle/>
          <a:p>
            <a:pPr indent="0" marL="0">
              <a:buNone/>
            </a:pPr>
            <a:r>
              <a:rPr lang="en-US" sz="1400" dirty="0">
                <a:solidFill>
                  <a:srgbClr val="3D4652"/>
                </a:solidFill>
              </a:rPr>
              <a:t>without it</a:t>
            </a:r>
            <a:endParaRPr lang="en-US" sz="1400" dirty="0"/>
          </a:p>
        </p:txBody>
      </p:sp>
      <p:sp>
        <p:nvSpPr>
          <p:cNvPr id="11" name="gate-stat-3"/>
          <p:cNvSpPr/>
          <p:nvPr/>
        </p:nvSpPr>
        <p:spPr>
          <a:xfrm>
            <a:off x="6035040" y="1371600"/>
            <a:ext cx="2606040" cy="1554480"/>
          </a:xfrm>
          <a:prstGeom prst="roundRect">
            <a:avLst>
              <a:gd name="adj" fmla="val 4706"/>
            </a:avLst>
          </a:prstGeom>
          <a:solidFill>
            <a:srgbClr val="EEF2F6"/>
          </a:solidFill>
          <a:ln w="12700">
            <a:solidFill>
              <a:srgbClr val="EEF2F6"/>
            </a:solidFill>
            <a:prstDash val="solid"/>
          </a:ln>
        </p:spPr>
      </p:sp>
      <p:sp>
        <p:nvSpPr>
          <p:cNvPr id="12" name="Text 9"/>
          <p:cNvSpPr txBox="1"/>
          <p:nvPr/>
        </p:nvSpPr>
        <p:spPr>
          <a:xfrm>
            <a:off x="6263640" y="1481328"/>
            <a:ext cx="2194560" cy="731520"/>
          </a:xfrm>
          <a:prstGeom prst="rect">
            <a:avLst/>
          </a:prstGeom>
          <a:noFill/>
          <a:ln/>
        </p:spPr>
        <p:txBody>
          <a:bodyPr wrap="square" lIns="0" tIns="0" rIns="0" bIns="0" rtlCol="0" anchor="ctr"/>
          <a:lstStyle/>
          <a:p>
            <a:pPr indent="0" marL="0">
              <a:buNone/>
            </a:pPr>
            <a:r>
              <a:rPr lang="en-US" sz="3600" b="1" dirty="0">
                <a:solidFill>
                  <a:srgbClr val="16202A"/>
                </a:solidFill>
              </a:rPr>
              <a:t>0</a:t>
            </a:r>
            <a:endParaRPr lang="en-US" sz="3600" dirty="0"/>
          </a:p>
        </p:txBody>
      </p:sp>
      <p:sp>
        <p:nvSpPr>
          <p:cNvPr id="13" name="Text 10"/>
          <p:cNvSpPr txBox="1"/>
          <p:nvPr/>
        </p:nvSpPr>
        <p:spPr>
          <a:xfrm>
            <a:off x="6263640" y="2240280"/>
            <a:ext cx="2194560" cy="548640"/>
          </a:xfrm>
          <a:prstGeom prst="rect">
            <a:avLst/>
          </a:prstGeom>
          <a:noFill/>
          <a:ln/>
        </p:spPr>
        <p:txBody>
          <a:bodyPr wrap="square" lIns="0" tIns="0" rIns="0" bIns="0" rtlCol="0" anchor="ctr"/>
          <a:lstStyle/>
          <a:p>
            <a:pPr indent="0" marL="0">
              <a:buNone/>
            </a:pPr>
            <a:r>
              <a:rPr lang="en-US" sz="1400" dirty="0">
                <a:solidFill>
                  <a:srgbClr val="3D4652"/>
                </a:solidFill>
              </a:rPr>
              <a:t>collisions, either way</a:t>
            </a:r>
            <a:endParaRPr lang="en-US" sz="1400" dirty="0"/>
          </a:p>
        </p:txBody>
      </p:sp>
      <p:sp>
        <p:nvSpPr>
          <p:cNvPr id="14" name="gate-rule-1"/>
          <p:cNvSpPr/>
          <p:nvPr/>
        </p:nvSpPr>
        <p:spPr>
          <a:xfrm>
            <a:off x="457200" y="3200400"/>
            <a:ext cx="1874520" cy="685800"/>
          </a:xfrm>
          <a:prstGeom prst="roundRect">
            <a:avLst>
              <a:gd name="adj" fmla="val 10667"/>
            </a:avLst>
          </a:prstGeom>
          <a:solidFill>
            <a:srgbClr val="DDF2EA"/>
          </a:solidFill>
          <a:ln w="12700">
            <a:solidFill>
              <a:srgbClr val="DDF2EA"/>
            </a:solidFill>
            <a:prstDash val="solid"/>
          </a:ln>
        </p:spPr>
      </p:sp>
      <p:sp>
        <p:nvSpPr>
          <p:cNvPr id="15" name="Text 12"/>
          <p:cNvSpPr txBox="1"/>
          <p:nvPr/>
        </p:nvSpPr>
        <p:spPr>
          <a:xfrm>
            <a:off x="566928" y="3200400"/>
            <a:ext cx="1691640" cy="685800"/>
          </a:xfrm>
          <a:prstGeom prst="rect">
            <a:avLst/>
          </a:prstGeom>
          <a:noFill/>
          <a:ln/>
        </p:spPr>
        <p:txBody>
          <a:bodyPr wrap="square" lIns="0" tIns="0" rIns="0" bIns="0" rtlCol="0" anchor="ctr"/>
          <a:lstStyle/>
          <a:p>
            <a:pPr indent="0" marL="0">
              <a:buNone/>
            </a:pPr>
            <a:r>
              <a:rPr lang="en-US" sz="1400" dirty="0">
                <a:solidFill>
                  <a:srgbClr val="16202A"/>
                </a:solidFill>
              </a:rPr>
              <a:t>only when you're aimed within 20° of a gate</a:t>
            </a:r>
            <a:endParaRPr lang="en-US" sz="1400" dirty="0"/>
          </a:p>
        </p:txBody>
      </p:sp>
      <p:sp>
        <p:nvSpPr>
          <p:cNvPr id="16" name="gate-rule-2"/>
          <p:cNvSpPr/>
          <p:nvPr/>
        </p:nvSpPr>
        <p:spPr>
          <a:xfrm>
            <a:off x="2560320" y="3200400"/>
            <a:ext cx="1874520" cy="685800"/>
          </a:xfrm>
          <a:prstGeom prst="roundRect">
            <a:avLst>
              <a:gd name="adj" fmla="val 10667"/>
            </a:avLst>
          </a:prstGeom>
          <a:solidFill>
            <a:srgbClr val="DDF2EA"/>
          </a:solidFill>
          <a:ln w="12700">
            <a:solidFill>
              <a:srgbClr val="DDF2EA"/>
            </a:solidFill>
            <a:prstDash val="solid"/>
          </a:ln>
        </p:spPr>
      </p:sp>
      <p:sp>
        <p:nvSpPr>
          <p:cNvPr id="17" name="Text 14"/>
          <p:cNvSpPr txBox="1"/>
          <p:nvPr/>
        </p:nvSpPr>
        <p:spPr>
          <a:xfrm>
            <a:off x="2670048" y="3200400"/>
            <a:ext cx="1691640" cy="685800"/>
          </a:xfrm>
          <a:prstGeom prst="rect">
            <a:avLst/>
          </a:prstGeom>
          <a:noFill/>
          <a:ln/>
        </p:spPr>
        <p:txBody>
          <a:bodyPr wrap="square" lIns="0" tIns="0" rIns="0" bIns="0" rtlCol="0" anchor="ctr"/>
          <a:lstStyle/>
          <a:p>
            <a:pPr indent="0" marL="0">
              <a:buNone/>
            </a:pPr>
            <a:r>
              <a:rPr lang="en-US" sz="1400" dirty="0">
                <a:solidFill>
                  <a:srgbClr val="16202A"/>
                </a:solidFill>
              </a:rPr>
              <a:t>adds at most 0.3 rad/s of turn</a:t>
            </a:r>
            <a:endParaRPr lang="en-US" sz="1400" dirty="0"/>
          </a:p>
        </p:txBody>
      </p:sp>
      <p:sp>
        <p:nvSpPr>
          <p:cNvPr id="18" name="gate-rule-3"/>
          <p:cNvSpPr/>
          <p:nvPr/>
        </p:nvSpPr>
        <p:spPr>
          <a:xfrm>
            <a:off x="4663440" y="3200400"/>
            <a:ext cx="1874520" cy="685800"/>
          </a:xfrm>
          <a:prstGeom prst="roundRect">
            <a:avLst>
              <a:gd name="adj" fmla="val 10667"/>
            </a:avLst>
          </a:prstGeom>
          <a:solidFill>
            <a:srgbClr val="DDF2EA"/>
          </a:solidFill>
          <a:ln w="12700">
            <a:solidFill>
              <a:srgbClr val="DDF2EA"/>
            </a:solidFill>
            <a:prstDash val="solid"/>
          </a:ln>
        </p:spPr>
      </p:sp>
      <p:sp>
        <p:nvSpPr>
          <p:cNvPr id="19" name="Text 16"/>
          <p:cNvSpPr txBox="1"/>
          <p:nvPr/>
        </p:nvSpPr>
        <p:spPr>
          <a:xfrm>
            <a:off x="4773168" y="3200400"/>
            <a:ext cx="1691640" cy="685800"/>
          </a:xfrm>
          <a:prstGeom prst="rect">
            <a:avLst/>
          </a:prstGeom>
          <a:noFill/>
          <a:ln/>
        </p:spPr>
        <p:txBody>
          <a:bodyPr wrap="square" lIns="0" tIns="0" rIns="0" bIns="0" rtlCol="0" anchor="ctr"/>
          <a:lstStyle/>
          <a:p>
            <a:pPr indent="0" marL="0">
              <a:buNone/>
            </a:pPr>
            <a:r>
              <a:rPr lang="en-US" sz="1400" dirty="0">
                <a:solidFill>
                  <a:srgbClr val="16202A"/>
                </a:solidFill>
              </a:rPr>
              <a:t>never picks a gate for you</a:t>
            </a:r>
            <a:endParaRPr lang="en-US" sz="1400" dirty="0"/>
          </a:p>
        </p:txBody>
      </p:sp>
      <p:sp>
        <p:nvSpPr>
          <p:cNvPr id="20" name="gate-rule-4"/>
          <p:cNvSpPr/>
          <p:nvPr/>
        </p:nvSpPr>
        <p:spPr>
          <a:xfrm>
            <a:off x="6766560" y="3200400"/>
            <a:ext cx="1874520" cy="685800"/>
          </a:xfrm>
          <a:prstGeom prst="roundRect">
            <a:avLst>
              <a:gd name="adj" fmla="val 10667"/>
            </a:avLst>
          </a:prstGeom>
          <a:solidFill>
            <a:srgbClr val="DDF2EA"/>
          </a:solidFill>
          <a:ln w="12700">
            <a:solidFill>
              <a:srgbClr val="DDF2EA"/>
            </a:solidFill>
            <a:prstDash val="solid"/>
          </a:ln>
        </p:spPr>
      </p:sp>
      <p:sp>
        <p:nvSpPr>
          <p:cNvPr id="21" name="Text 18"/>
          <p:cNvSpPr txBox="1"/>
          <p:nvPr/>
        </p:nvSpPr>
        <p:spPr>
          <a:xfrm>
            <a:off x="6876288" y="3200400"/>
            <a:ext cx="1691640" cy="685800"/>
          </a:xfrm>
          <a:prstGeom prst="rect">
            <a:avLst/>
          </a:prstGeom>
          <a:noFill/>
          <a:ln/>
        </p:spPr>
        <p:txBody>
          <a:bodyPr wrap="square" lIns="0" tIns="0" rIns="0" bIns="0" rtlCol="0" anchor="ctr"/>
          <a:lstStyle/>
          <a:p>
            <a:pPr indent="0" marL="0">
              <a:buNone/>
            </a:pPr>
            <a:r>
              <a:rPr lang="en-US" sz="1400" dirty="0">
                <a:solidFill>
                  <a:srgbClr val="16202A"/>
                </a:solidFill>
              </a:rPr>
              <a:t>off with --no-gate</a:t>
            </a:r>
            <a:endParaRPr lang="en-US" sz="1400" dirty="0"/>
          </a:p>
        </p:txBody>
      </p:sp>
      <p:sp>
        <p:nvSpPr>
          <p:cNvPr id="22" name="Text 19"/>
          <p:cNvSpPr txBox="1"/>
          <p:nvPr/>
        </p:nvSpPr>
        <p:spPr>
          <a:xfrm>
            <a:off x="457200" y="4206240"/>
            <a:ext cx="8046720" cy="365760"/>
          </a:xfrm>
          <a:prstGeom prst="rect">
            <a:avLst/>
          </a:prstGeom>
          <a:noFill/>
          <a:ln/>
        </p:spPr>
        <p:txBody>
          <a:bodyPr wrap="square" lIns="0" tIns="0" rIns="0" bIns="0" rtlCol="0" anchor="ctr"/>
          <a:lstStyle/>
          <a:p>
            <a:pPr indent="0" marL="0">
              <a:buNone/>
            </a:pPr>
            <a:r>
              <a:rPr lang="en-US" sz="1400" dirty="0">
                <a:solidFill>
                  <a:srgbClr val="3D4652"/>
                </a:solidFill>
              </a:rPr>
              <a:t>Scripted off-line approaches to L1's first gate in the sim, the same assist code as the controller.</a:t>
            </a:r>
            <a:endParaRPr lang="en-US" sz="1400" dirty="0"/>
          </a:p>
        </p:txBody>
      </p:sp>
      <p:sp>
        <p:nvSpPr>
          <p:cNvPr id="25" name="Slide Number Placeholder 0"/>
          <p:cNvSpPr>
            <a:spLocks noGrp="1"/>
          </p:cNvSpPr>
          <p:nvPr>
            <p:ph type="sldNum" sz="quarter" idx="4294967295"/>
          </p:nvPr>
        </p:nvSpPr>
        <p:spPr>
          <a:xfrm>
            <a:off x="8503920" y="4754880"/>
            <a:ext cx="36576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3D4652"/>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92608"/>
          </a:xfrm>
          <a:prstGeom prst="rect">
            <a:avLst/>
          </a:prstGeom>
          <a:noFill/>
          <a:ln/>
        </p:spPr>
        <p:txBody>
          <a:bodyPr wrap="square" lIns="0" tIns="0" rIns="0" bIns="0" rtlCol="0"/>
          <a:lstStyle/>
          <a:p>
            <a:pPr indent="0" marL="0">
              <a:buNone/>
            </a:pPr>
            <a:r>
              <a:rPr lang="en-US" sz="1400" b="1" dirty="0">
                <a:solidFill>
                  <a:srgbClr val="3D4652"/>
                </a:solidFill>
              </a:rPr>
              <a:t>4 · What broke</a:t>
            </a:r>
            <a:endParaRPr lang="en-US" sz="1400" dirty="0"/>
          </a:p>
        </p:txBody>
      </p:sp>
      <p:sp>
        <p:nvSpPr>
          <p:cNvPr id="3" name="Text 0"/>
          <p:cNvSpPr/>
          <p:nvPr>
            <p:ph idx="101" type="title" hasCustomPrompt="1"/>
          </p:nvPr>
        </p:nvSpPr>
        <p:spPr>
          <a:xfrm>
            <a:off x="457200" y="457200"/>
            <a:ext cx="8229600" cy="685800"/>
          </a:xfrm>
          <a:prstGeom prst="rect">
            <a:avLst/>
          </a:prstGeom>
          <a:noFill/>
          <a:ln/>
        </p:spPr>
        <p:txBody>
          <a:bodyPr wrap="square" lIns="0" tIns="0" rIns="0" bIns="0" rtlCol="0" anchor="t"/>
          <a:lstStyle/>
          <a:p>
            <a:pPr algn="l" indent="0" marL="0">
              <a:buNone/>
            </a:pPr>
            <a:r>
              <a:rPr lang="en-US" sz="2600" b="1" dirty="0">
                <a:solidFill>
                  <a:srgbClr val="16202A"/>
                </a:solidFill>
              </a:rPr>
              <a:t>Four things broke; each fix is now a rule</a:t>
            </a:r>
            <a:endParaRPr lang="en-US" sz="2600" dirty="0"/>
          </a:p>
        </p:txBody>
      </p:sp>
      <p:sp>
        <p:nvSpPr>
          <p:cNvPr id="5" name="Text 2"/>
          <p:cNvSpPr txBox="1"/>
          <p:nvPr/>
        </p:nvSpPr>
        <p:spPr>
          <a:xfrm>
            <a:off x="457200" y="1325880"/>
            <a:ext cx="2377440" cy="274320"/>
          </a:xfrm>
          <a:prstGeom prst="rect">
            <a:avLst/>
          </a:prstGeom>
          <a:noFill/>
          <a:ln/>
        </p:spPr>
        <p:txBody>
          <a:bodyPr wrap="square" lIns="0" tIns="0" rIns="0" bIns="0" rtlCol="0" anchor="ctr"/>
          <a:lstStyle/>
          <a:p>
            <a:pPr indent="0" marL="0">
              <a:buNone/>
            </a:pPr>
            <a:r>
              <a:rPr lang="en-US" sz="1400" b="1" dirty="0">
                <a:solidFill>
                  <a:srgbClr val="3D4652"/>
                </a:solidFill>
              </a:rPr>
              <a:t>Problem</a:t>
            </a:r>
            <a:endParaRPr lang="en-US" sz="1400" dirty="0"/>
          </a:p>
        </p:txBody>
      </p:sp>
      <p:sp>
        <p:nvSpPr>
          <p:cNvPr id="6" name="Text 3"/>
          <p:cNvSpPr txBox="1"/>
          <p:nvPr/>
        </p:nvSpPr>
        <p:spPr>
          <a:xfrm>
            <a:off x="2926080" y="1325880"/>
            <a:ext cx="1828800" cy="274320"/>
          </a:xfrm>
          <a:prstGeom prst="rect">
            <a:avLst/>
          </a:prstGeom>
          <a:noFill/>
          <a:ln/>
        </p:spPr>
        <p:txBody>
          <a:bodyPr wrap="square" lIns="0" tIns="0" rIns="0" bIns="0" rtlCol="0" anchor="ctr"/>
          <a:lstStyle/>
          <a:p>
            <a:pPr indent="0" marL="0">
              <a:buNone/>
            </a:pPr>
            <a:r>
              <a:rPr lang="en-US" sz="1400" b="1" dirty="0">
                <a:solidFill>
                  <a:srgbClr val="3D4652"/>
                </a:solidFill>
              </a:rPr>
              <a:t>Before</a:t>
            </a:r>
            <a:endParaRPr lang="en-US" sz="1400" dirty="0"/>
          </a:p>
        </p:txBody>
      </p:sp>
      <p:sp>
        <p:nvSpPr>
          <p:cNvPr id="7" name="Text 4"/>
          <p:cNvSpPr txBox="1"/>
          <p:nvPr/>
        </p:nvSpPr>
        <p:spPr>
          <a:xfrm>
            <a:off x="4892040" y="1325880"/>
            <a:ext cx="2194560" cy="274320"/>
          </a:xfrm>
          <a:prstGeom prst="rect">
            <a:avLst/>
          </a:prstGeom>
          <a:noFill/>
          <a:ln/>
        </p:spPr>
        <p:txBody>
          <a:bodyPr wrap="square" lIns="0" tIns="0" rIns="0" bIns="0" rtlCol="0" anchor="ctr"/>
          <a:lstStyle/>
          <a:p>
            <a:pPr indent="0" marL="0">
              <a:buNone/>
            </a:pPr>
            <a:r>
              <a:rPr lang="en-US" sz="1400" b="1" dirty="0">
                <a:solidFill>
                  <a:srgbClr val="3D4652"/>
                </a:solidFill>
              </a:rPr>
              <a:t>Fix</a:t>
            </a:r>
            <a:endParaRPr lang="en-US" sz="1400" dirty="0"/>
          </a:p>
        </p:txBody>
      </p:sp>
      <p:sp>
        <p:nvSpPr>
          <p:cNvPr id="8" name="Text 5"/>
          <p:cNvSpPr txBox="1"/>
          <p:nvPr/>
        </p:nvSpPr>
        <p:spPr>
          <a:xfrm>
            <a:off x="7223760" y="1325880"/>
            <a:ext cx="1463040" cy="274320"/>
          </a:xfrm>
          <a:prstGeom prst="rect">
            <a:avLst/>
          </a:prstGeom>
          <a:noFill/>
          <a:ln/>
        </p:spPr>
        <p:txBody>
          <a:bodyPr wrap="square" lIns="0" tIns="0" rIns="0" bIns="0" rtlCol="0" anchor="ctr"/>
          <a:lstStyle/>
          <a:p>
            <a:pPr indent="0" marL="0">
              <a:buNone/>
            </a:pPr>
            <a:r>
              <a:rPr lang="en-US" sz="1400" b="1" dirty="0">
                <a:solidFill>
                  <a:srgbClr val="3D4652"/>
                </a:solidFill>
              </a:rPr>
              <a:t>After</a:t>
            </a:r>
            <a:endParaRPr lang="en-US" sz="1400" dirty="0"/>
          </a:p>
        </p:txBody>
      </p:sp>
      <p:sp>
        <p:nvSpPr>
          <p:cNvPr id="9" name="broke-row-1"/>
          <p:cNvSpPr/>
          <p:nvPr/>
        </p:nvSpPr>
        <p:spPr>
          <a:xfrm>
            <a:off x="457200" y="1645920"/>
            <a:ext cx="8229600" cy="658368"/>
          </a:xfrm>
          <a:prstGeom prst="roundRect">
            <a:avLst>
              <a:gd name="adj" fmla="val 11111"/>
            </a:avLst>
          </a:prstGeom>
          <a:solidFill>
            <a:srgbClr val="EEF2F6"/>
          </a:solidFill>
          <a:ln w="12700">
            <a:solidFill>
              <a:srgbClr val="EEF2F6"/>
            </a:solidFill>
            <a:prstDash val="solid"/>
          </a:ln>
        </p:spPr>
      </p:sp>
      <p:sp>
        <p:nvSpPr>
          <p:cNvPr id="10" name="Text 7"/>
          <p:cNvSpPr txBox="1"/>
          <p:nvPr/>
        </p:nvSpPr>
        <p:spPr>
          <a:xfrm>
            <a:off x="594360" y="1645920"/>
            <a:ext cx="2286000" cy="658368"/>
          </a:xfrm>
          <a:prstGeom prst="rect">
            <a:avLst/>
          </a:prstGeom>
          <a:noFill/>
          <a:ln/>
        </p:spPr>
        <p:txBody>
          <a:bodyPr wrap="square" lIns="0" tIns="0" rIns="0" bIns="0" rtlCol="0" anchor="ctr"/>
          <a:lstStyle/>
          <a:p>
            <a:pPr indent="0" marL="0">
              <a:buNone/>
            </a:pPr>
            <a:r>
              <a:rPr lang="en-US" sz="1500" b="1" dirty="0">
                <a:solidFill>
                  <a:srgbClr val="16202A"/>
                </a:solidFill>
              </a:rPr>
              <a:t>Brake fired by itself</a:t>
            </a:r>
            <a:endParaRPr lang="en-US" sz="1500" dirty="0"/>
          </a:p>
        </p:txBody>
      </p:sp>
      <p:sp>
        <p:nvSpPr>
          <p:cNvPr id="11" name="before-1"/>
          <p:cNvSpPr/>
          <p:nvPr/>
        </p:nvSpPr>
        <p:spPr>
          <a:xfrm>
            <a:off x="2926080" y="1737360"/>
            <a:ext cx="1783080" cy="475488"/>
          </a:xfrm>
          <a:prstGeom prst="roundRect">
            <a:avLst>
              <a:gd name="adj" fmla="val 15385"/>
            </a:avLst>
          </a:prstGeom>
          <a:solidFill>
            <a:srgbClr val="FDECE2"/>
          </a:solidFill>
          <a:ln w="12700">
            <a:solidFill>
              <a:srgbClr val="FDECE2"/>
            </a:solidFill>
            <a:prstDash val="solid"/>
          </a:ln>
        </p:spPr>
      </p:sp>
      <p:sp>
        <p:nvSpPr>
          <p:cNvPr id="12" name="Text 9"/>
          <p:cNvSpPr txBox="1"/>
          <p:nvPr/>
        </p:nvSpPr>
        <p:spPr>
          <a:xfrm>
            <a:off x="3017520" y="1737360"/>
            <a:ext cx="1645920" cy="475488"/>
          </a:xfrm>
          <a:prstGeom prst="rect">
            <a:avLst/>
          </a:prstGeom>
          <a:noFill/>
          <a:ln/>
        </p:spPr>
        <p:txBody>
          <a:bodyPr wrap="square" lIns="0" tIns="0" rIns="0" bIns="0" rtlCol="0" anchor="ctr"/>
          <a:lstStyle/>
          <a:p>
            <a:pPr indent="0" marL="0">
              <a:buNone/>
            </a:pPr>
            <a:r>
              <a:rPr lang="en-US" sz="1400" dirty="0">
                <a:solidFill>
                  <a:srgbClr val="16202A"/>
                </a:solidFill>
              </a:rPr>
              <a:t>38% of drive time</a:t>
            </a:r>
            <a:endParaRPr lang="en-US" sz="1400" dirty="0"/>
          </a:p>
        </p:txBody>
      </p:sp>
      <p:sp>
        <p:nvSpPr>
          <p:cNvPr id="13" name="Text 10"/>
          <p:cNvSpPr txBox="1"/>
          <p:nvPr/>
        </p:nvSpPr>
        <p:spPr>
          <a:xfrm>
            <a:off x="4892040" y="1645920"/>
            <a:ext cx="2194560" cy="658368"/>
          </a:xfrm>
          <a:prstGeom prst="rect">
            <a:avLst/>
          </a:prstGeom>
          <a:noFill/>
          <a:ln/>
        </p:spPr>
        <p:txBody>
          <a:bodyPr wrap="square" lIns="0" tIns="0" rIns="0" bIns="0" rtlCol="0" anchor="ctr"/>
          <a:lstStyle/>
          <a:p>
            <a:pPr indent="0" marL="0">
              <a:buNone/>
            </a:pPr>
            <a:r>
              <a:rPr lang="en-US" sz="1400" dirty="0">
                <a:solidFill>
                  <a:srgbClr val="16202A"/>
                </a:solidFill>
              </a:rPr>
              <a:t>fist pattern held 0.4 s</a:t>
            </a:r>
            <a:endParaRPr lang="en-US" sz="1400" dirty="0"/>
          </a:p>
        </p:txBody>
      </p:sp>
      <p:sp>
        <p:nvSpPr>
          <p:cNvPr id="14" name="after-1"/>
          <p:cNvSpPr/>
          <p:nvPr/>
        </p:nvSpPr>
        <p:spPr>
          <a:xfrm>
            <a:off x="7223760" y="1737360"/>
            <a:ext cx="1325880" cy="475488"/>
          </a:xfrm>
          <a:prstGeom prst="roundRect">
            <a:avLst>
              <a:gd name="adj" fmla="val 15385"/>
            </a:avLst>
          </a:prstGeom>
          <a:solidFill>
            <a:srgbClr val="DDF2EA"/>
          </a:solidFill>
          <a:ln w="12700">
            <a:solidFill>
              <a:srgbClr val="DDF2EA"/>
            </a:solidFill>
            <a:prstDash val="solid"/>
          </a:ln>
        </p:spPr>
      </p:sp>
      <p:sp>
        <p:nvSpPr>
          <p:cNvPr id="15" name="Text 12"/>
          <p:cNvSpPr txBox="1"/>
          <p:nvPr/>
        </p:nvSpPr>
        <p:spPr>
          <a:xfrm>
            <a:off x="7315200" y="1737360"/>
            <a:ext cx="1188720" cy="475488"/>
          </a:xfrm>
          <a:prstGeom prst="rect">
            <a:avLst/>
          </a:prstGeom>
          <a:noFill/>
          <a:ln/>
        </p:spPr>
        <p:txBody>
          <a:bodyPr wrap="square" lIns="0" tIns="0" rIns="0" bIns="0" rtlCol="0" anchor="ctr"/>
          <a:lstStyle/>
          <a:p>
            <a:pPr indent="0" marL="0">
              <a:buNone/>
            </a:pPr>
            <a:r>
              <a:rPr lang="en-US" sz="1400" b="1" dirty="0">
                <a:solidFill>
                  <a:srgbClr val="16202A"/>
                </a:solidFill>
              </a:rPr>
              <a:t>0%</a:t>
            </a:r>
            <a:endParaRPr lang="en-US" sz="1400" dirty="0"/>
          </a:p>
        </p:txBody>
      </p:sp>
      <p:sp>
        <p:nvSpPr>
          <p:cNvPr id="16" name="broke-row-2"/>
          <p:cNvSpPr/>
          <p:nvPr/>
        </p:nvSpPr>
        <p:spPr>
          <a:xfrm>
            <a:off x="457200" y="2395728"/>
            <a:ext cx="8229600" cy="658368"/>
          </a:xfrm>
          <a:prstGeom prst="roundRect">
            <a:avLst>
              <a:gd name="adj" fmla="val 11111"/>
            </a:avLst>
          </a:prstGeom>
          <a:solidFill>
            <a:srgbClr val="EEF2F6"/>
          </a:solidFill>
          <a:ln w="12700">
            <a:solidFill>
              <a:srgbClr val="EEF2F6"/>
            </a:solidFill>
            <a:prstDash val="solid"/>
          </a:ln>
        </p:spPr>
      </p:sp>
      <p:sp>
        <p:nvSpPr>
          <p:cNvPr id="17" name="Text 14"/>
          <p:cNvSpPr txBox="1"/>
          <p:nvPr/>
        </p:nvSpPr>
        <p:spPr>
          <a:xfrm>
            <a:off x="594360" y="2395728"/>
            <a:ext cx="2286000" cy="658368"/>
          </a:xfrm>
          <a:prstGeom prst="rect">
            <a:avLst/>
          </a:prstGeom>
          <a:noFill/>
          <a:ln/>
        </p:spPr>
        <p:txBody>
          <a:bodyPr wrap="square" lIns="0" tIns="0" rIns="0" bIns="0" rtlCol="0" anchor="ctr"/>
          <a:lstStyle/>
          <a:p>
            <a:pPr indent="0" marL="0">
              <a:buNone/>
            </a:pPr>
            <a:r>
              <a:rPr lang="en-US" sz="1500" b="1" dirty="0">
                <a:solidFill>
                  <a:srgbClr val="16202A"/>
                </a:solidFill>
              </a:rPr>
              <a:t>Right turns too weak</a:t>
            </a:r>
            <a:endParaRPr lang="en-US" sz="1500" dirty="0"/>
          </a:p>
        </p:txBody>
      </p:sp>
      <p:sp>
        <p:nvSpPr>
          <p:cNvPr id="18" name="before-2"/>
          <p:cNvSpPr/>
          <p:nvPr/>
        </p:nvSpPr>
        <p:spPr>
          <a:xfrm>
            <a:off x="2926080" y="2487168"/>
            <a:ext cx="1783080" cy="475488"/>
          </a:xfrm>
          <a:prstGeom prst="roundRect">
            <a:avLst>
              <a:gd name="adj" fmla="val 15385"/>
            </a:avLst>
          </a:prstGeom>
          <a:solidFill>
            <a:srgbClr val="FDECE2"/>
          </a:solidFill>
          <a:ln w="12700">
            <a:solidFill>
              <a:srgbClr val="FDECE2"/>
            </a:solidFill>
            <a:prstDash val="solid"/>
          </a:ln>
        </p:spPr>
      </p:sp>
      <p:sp>
        <p:nvSpPr>
          <p:cNvPr id="19" name="Text 16"/>
          <p:cNvSpPr txBox="1"/>
          <p:nvPr/>
        </p:nvSpPr>
        <p:spPr>
          <a:xfrm>
            <a:off x="3017520" y="2487168"/>
            <a:ext cx="1645920" cy="475488"/>
          </a:xfrm>
          <a:prstGeom prst="rect">
            <a:avLst/>
          </a:prstGeom>
          <a:noFill/>
          <a:ln/>
        </p:spPr>
        <p:txBody>
          <a:bodyPr wrap="square" lIns="0" tIns="0" rIns="0" bIns="0" rtlCol="0" anchor="ctr"/>
          <a:lstStyle/>
          <a:p>
            <a:pPr indent="0" marL="0">
              <a:buNone/>
            </a:pPr>
            <a:r>
              <a:rPr lang="en-US" sz="1400" dirty="0">
                <a:solidFill>
                  <a:srgbClr val="16202A"/>
                </a:solidFill>
              </a:rPr>
              <a:t>full turn out of reach</a:t>
            </a:r>
            <a:endParaRPr lang="en-US" sz="1400" dirty="0"/>
          </a:p>
        </p:txBody>
      </p:sp>
      <p:sp>
        <p:nvSpPr>
          <p:cNvPr id="20" name="Text 17"/>
          <p:cNvSpPr txBox="1"/>
          <p:nvPr/>
        </p:nvSpPr>
        <p:spPr>
          <a:xfrm>
            <a:off x="4892040" y="2395728"/>
            <a:ext cx="2194560" cy="658368"/>
          </a:xfrm>
          <a:prstGeom prst="rect">
            <a:avLst/>
          </a:prstGeom>
          <a:noFill/>
          <a:ln/>
        </p:spPr>
        <p:txBody>
          <a:bodyPr wrap="square" lIns="0" tIns="0" rIns="0" bIns="0" rtlCol="0" anchor="ctr"/>
          <a:lstStyle/>
          <a:p>
            <a:pPr indent="0" marL="0">
              <a:buNone/>
            </a:pPr>
            <a:r>
              <a:rPr lang="en-US" sz="1400" dirty="0">
                <a:solidFill>
                  <a:srgbClr val="16202A"/>
                </a:solidFill>
              </a:rPr>
              <a:t>each side tuned from your own drives</a:t>
            </a:r>
            <a:endParaRPr lang="en-US" sz="1400" dirty="0"/>
          </a:p>
        </p:txBody>
      </p:sp>
      <p:sp>
        <p:nvSpPr>
          <p:cNvPr id="21" name="after-2"/>
          <p:cNvSpPr/>
          <p:nvPr/>
        </p:nvSpPr>
        <p:spPr>
          <a:xfrm>
            <a:off x="7223760" y="2487168"/>
            <a:ext cx="1325880" cy="475488"/>
          </a:xfrm>
          <a:prstGeom prst="roundRect">
            <a:avLst>
              <a:gd name="adj" fmla="val 15385"/>
            </a:avLst>
          </a:prstGeom>
          <a:solidFill>
            <a:srgbClr val="DDF2EA"/>
          </a:solidFill>
          <a:ln w="12700">
            <a:solidFill>
              <a:srgbClr val="DDF2EA"/>
            </a:solidFill>
            <a:prstDash val="solid"/>
          </a:ln>
        </p:spPr>
      </p:sp>
      <p:sp>
        <p:nvSpPr>
          <p:cNvPr id="22" name="Text 19"/>
          <p:cNvSpPr txBox="1"/>
          <p:nvPr/>
        </p:nvSpPr>
        <p:spPr>
          <a:xfrm>
            <a:off x="7315200" y="2487168"/>
            <a:ext cx="1188720" cy="475488"/>
          </a:xfrm>
          <a:prstGeom prst="rect">
            <a:avLst/>
          </a:prstGeom>
          <a:noFill/>
          <a:ln/>
        </p:spPr>
        <p:txBody>
          <a:bodyPr wrap="square" lIns="0" tIns="0" rIns="0" bIns="0" rtlCol="0" anchor="ctr"/>
          <a:lstStyle/>
          <a:p>
            <a:pPr indent="0" marL="0">
              <a:buNone/>
            </a:pPr>
            <a:r>
              <a:rPr lang="en-US" sz="1400" b="1" dirty="0">
                <a:solidFill>
                  <a:srgbClr val="16202A"/>
                </a:solidFill>
              </a:rPr>
              <a:t>even turns</a:t>
            </a:r>
            <a:endParaRPr lang="en-US" sz="1400" dirty="0"/>
          </a:p>
        </p:txBody>
      </p:sp>
      <p:sp>
        <p:nvSpPr>
          <p:cNvPr id="23" name="broke-row-3"/>
          <p:cNvSpPr/>
          <p:nvPr/>
        </p:nvSpPr>
        <p:spPr>
          <a:xfrm>
            <a:off x="457200" y="3145536"/>
            <a:ext cx="8229600" cy="658368"/>
          </a:xfrm>
          <a:prstGeom prst="roundRect">
            <a:avLst>
              <a:gd name="adj" fmla="val 11111"/>
            </a:avLst>
          </a:prstGeom>
          <a:solidFill>
            <a:srgbClr val="EEF2F6"/>
          </a:solidFill>
          <a:ln w="12700">
            <a:solidFill>
              <a:srgbClr val="EEF2F6"/>
            </a:solidFill>
            <a:prstDash val="solid"/>
          </a:ln>
        </p:spPr>
      </p:sp>
      <p:sp>
        <p:nvSpPr>
          <p:cNvPr id="24" name="Text 21"/>
          <p:cNvSpPr txBox="1"/>
          <p:nvPr/>
        </p:nvSpPr>
        <p:spPr>
          <a:xfrm>
            <a:off x="594360" y="3145536"/>
            <a:ext cx="2286000" cy="658368"/>
          </a:xfrm>
          <a:prstGeom prst="rect">
            <a:avLst/>
          </a:prstGeom>
          <a:noFill/>
          <a:ln/>
        </p:spPr>
        <p:txBody>
          <a:bodyPr wrap="square" lIns="0" tIns="0" rIns="0" bIns="0" rtlCol="0" anchor="ctr"/>
          <a:lstStyle/>
          <a:p>
            <a:pPr indent="0" marL="0">
              <a:buNone/>
            </a:pPr>
            <a:r>
              <a:rPr lang="en-US" sz="1500" b="1" dirty="0">
                <a:solidFill>
                  <a:srgbClr val="16202A"/>
                </a:solidFill>
              </a:rPr>
              <a:t>Band moved after charging</a:t>
            </a:r>
            <a:endParaRPr lang="en-US" sz="1500" dirty="0"/>
          </a:p>
        </p:txBody>
      </p:sp>
      <p:sp>
        <p:nvSpPr>
          <p:cNvPr id="25" name="before-3"/>
          <p:cNvSpPr/>
          <p:nvPr/>
        </p:nvSpPr>
        <p:spPr>
          <a:xfrm>
            <a:off x="2926080" y="3236976"/>
            <a:ext cx="1783080" cy="475488"/>
          </a:xfrm>
          <a:prstGeom prst="roundRect">
            <a:avLst>
              <a:gd name="adj" fmla="val 15385"/>
            </a:avLst>
          </a:prstGeom>
          <a:solidFill>
            <a:srgbClr val="FDECE2"/>
          </a:solidFill>
          <a:ln w="12700">
            <a:solidFill>
              <a:srgbClr val="FDECE2"/>
            </a:solidFill>
            <a:prstDash val="solid"/>
          </a:ln>
        </p:spPr>
      </p:sp>
      <p:sp>
        <p:nvSpPr>
          <p:cNvPr id="26" name="Text 23"/>
          <p:cNvSpPr txBox="1"/>
          <p:nvPr/>
        </p:nvSpPr>
        <p:spPr>
          <a:xfrm>
            <a:off x="3017520" y="3236976"/>
            <a:ext cx="1645920" cy="475488"/>
          </a:xfrm>
          <a:prstGeom prst="rect">
            <a:avLst/>
          </a:prstGeom>
          <a:noFill/>
          <a:ln/>
        </p:spPr>
        <p:txBody>
          <a:bodyPr wrap="square" lIns="0" tIns="0" rIns="0" bIns="0" rtlCol="0" anchor="ctr"/>
          <a:lstStyle/>
          <a:p>
            <a:pPr indent="0" marL="0">
              <a:buNone/>
            </a:pPr>
            <a:r>
              <a:rPr lang="en-US" sz="1400" dirty="0">
                <a:solidFill>
                  <a:srgbClr val="16202A"/>
                </a:solidFill>
              </a:rPr>
              <a:t>reversed 58% of a drive</a:t>
            </a:r>
            <a:endParaRPr lang="en-US" sz="1400" dirty="0"/>
          </a:p>
        </p:txBody>
      </p:sp>
      <p:sp>
        <p:nvSpPr>
          <p:cNvPr id="27" name="Text 24"/>
          <p:cNvSpPr txBox="1"/>
          <p:nvPr/>
        </p:nvSpPr>
        <p:spPr>
          <a:xfrm>
            <a:off x="4892040" y="3145536"/>
            <a:ext cx="2194560" cy="658368"/>
          </a:xfrm>
          <a:prstGeom prst="rect">
            <a:avLst/>
          </a:prstGeom>
          <a:noFill/>
          <a:ln/>
        </p:spPr>
        <p:txBody>
          <a:bodyPr wrap="square" lIns="0" tIns="0" rIns="0" bIns="0" rtlCol="0" anchor="ctr"/>
          <a:lstStyle/>
          <a:p>
            <a:pPr indent="0" marL="0">
              <a:buNone/>
            </a:pPr>
            <a:r>
              <a:rPr lang="en-US" sz="1400" dirty="0">
                <a:solidFill>
                  <a:srgbClr val="16202A"/>
                </a:solidFill>
              </a:rPr>
              <a:t>pose checked at every start</a:t>
            </a:r>
            <a:endParaRPr lang="en-US" sz="1400" dirty="0"/>
          </a:p>
        </p:txBody>
      </p:sp>
      <p:sp>
        <p:nvSpPr>
          <p:cNvPr id="28" name="after-3"/>
          <p:cNvSpPr/>
          <p:nvPr/>
        </p:nvSpPr>
        <p:spPr>
          <a:xfrm>
            <a:off x="7223760" y="3236976"/>
            <a:ext cx="1325880" cy="475488"/>
          </a:xfrm>
          <a:prstGeom prst="roundRect">
            <a:avLst>
              <a:gd name="adj" fmla="val 15385"/>
            </a:avLst>
          </a:prstGeom>
          <a:solidFill>
            <a:srgbClr val="DDF2EA"/>
          </a:solidFill>
          <a:ln w="12700">
            <a:solidFill>
              <a:srgbClr val="DDF2EA"/>
            </a:solidFill>
            <a:prstDash val="solid"/>
          </a:ln>
        </p:spPr>
      </p:sp>
      <p:sp>
        <p:nvSpPr>
          <p:cNvPr id="29" name="Text 26"/>
          <p:cNvSpPr txBox="1"/>
          <p:nvPr/>
        </p:nvSpPr>
        <p:spPr>
          <a:xfrm>
            <a:off x="7315200" y="3236976"/>
            <a:ext cx="1188720" cy="475488"/>
          </a:xfrm>
          <a:prstGeom prst="rect">
            <a:avLst/>
          </a:prstGeom>
          <a:noFill/>
          <a:ln/>
        </p:spPr>
        <p:txBody>
          <a:bodyPr wrap="square" lIns="0" tIns="0" rIns="0" bIns="0" rtlCol="0" anchor="ctr"/>
          <a:lstStyle/>
          <a:p>
            <a:pPr indent="0" marL="0">
              <a:buNone/>
            </a:pPr>
            <a:r>
              <a:rPr lang="en-US" sz="1400" b="1" dirty="0">
                <a:solidFill>
                  <a:srgbClr val="16202A"/>
                </a:solidFill>
              </a:rPr>
              <a:t>refuses to start</a:t>
            </a:r>
            <a:endParaRPr lang="en-US" sz="1400" dirty="0"/>
          </a:p>
        </p:txBody>
      </p:sp>
      <p:sp>
        <p:nvSpPr>
          <p:cNvPr id="30" name="broke-row-4"/>
          <p:cNvSpPr/>
          <p:nvPr/>
        </p:nvSpPr>
        <p:spPr>
          <a:xfrm>
            <a:off x="457200" y="3895344"/>
            <a:ext cx="8229600" cy="658368"/>
          </a:xfrm>
          <a:prstGeom prst="roundRect">
            <a:avLst>
              <a:gd name="adj" fmla="val 11111"/>
            </a:avLst>
          </a:prstGeom>
          <a:solidFill>
            <a:srgbClr val="EEF2F6"/>
          </a:solidFill>
          <a:ln w="12700">
            <a:solidFill>
              <a:srgbClr val="EEF2F6"/>
            </a:solidFill>
            <a:prstDash val="solid"/>
          </a:ln>
        </p:spPr>
      </p:sp>
      <p:sp>
        <p:nvSpPr>
          <p:cNvPr id="31" name="Text 28"/>
          <p:cNvSpPr txBox="1"/>
          <p:nvPr/>
        </p:nvSpPr>
        <p:spPr>
          <a:xfrm>
            <a:off x="594360" y="3895344"/>
            <a:ext cx="2286000" cy="658368"/>
          </a:xfrm>
          <a:prstGeom prst="rect">
            <a:avLst/>
          </a:prstGeom>
          <a:noFill/>
          <a:ln/>
        </p:spPr>
        <p:txBody>
          <a:bodyPr wrap="square" lIns="0" tIns="0" rIns="0" bIns="0" rtlCol="0" anchor="ctr"/>
          <a:lstStyle/>
          <a:p>
            <a:pPr indent="0" marL="0">
              <a:buNone/>
            </a:pPr>
            <a:r>
              <a:rPr lang="en-US" sz="1500" b="1" dirty="0">
                <a:solidFill>
                  <a:srgbClr val="16202A"/>
                </a:solidFill>
              </a:rPr>
              <a:t>Myo vanished after unplugging</a:t>
            </a:r>
            <a:endParaRPr lang="en-US" sz="1500" dirty="0"/>
          </a:p>
        </p:txBody>
      </p:sp>
      <p:sp>
        <p:nvSpPr>
          <p:cNvPr id="32" name="before-4"/>
          <p:cNvSpPr/>
          <p:nvPr/>
        </p:nvSpPr>
        <p:spPr>
          <a:xfrm>
            <a:off x="2926080" y="3986784"/>
            <a:ext cx="1783080" cy="475488"/>
          </a:xfrm>
          <a:prstGeom prst="roundRect">
            <a:avLst>
              <a:gd name="adj" fmla="val 15385"/>
            </a:avLst>
          </a:prstGeom>
          <a:solidFill>
            <a:srgbClr val="FDECE2"/>
          </a:solidFill>
          <a:ln w="12700">
            <a:solidFill>
              <a:srgbClr val="FDECE2"/>
            </a:solidFill>
            <a:prstDash val="solid"/>
          </a:ln>
        </p:spPr>
      </p:sp>
      <p:sp>
        <p:nvSpPr>
          <p:cNvPr id="33" name="Text 30"/>
          <p:cNvSpPr txBox="1"/>
          <p:nvPr/>
        </p:nvSpPr>
        <p:spPr>
          <a:xfrm>
            <a:off x="3017520" y="3986784"/>
            <a:ext cx="1645920" cy="475488"/>
          </a:xfrm>
          <a:prstGeom prst="rect">
            <a:avLst/>
          </a:prstGeom>
          <a:noFill/>
          <a:ln/>
        </p:spPr>
        <p:txBody>
          <a:bodyPr wrap="square" lIns="0" tIns="0" rIns="0" bIns="0" rtlCol="0" anchor="ctr"/>
          <a:lstStyle/>
          <a:p>
            <a:pPr indent="0" marL="0">
              <a:buNone/>
            </a:pPr>
            <a:r>
              <a:rPr lang="en-US" sz="1400" dirty="0">
                <a:solidFill>
                  <a:srgbClr val="16202A"/>
                </a:solidFill>
              </a:rPr>
              <a:t>no Myo found</a:t>
            </a:r>
            <a:endParaRPr lang="en-US" sz="1400" dirty="0"/>
          </a:p>
        </p:txBody>
      </p:sp>
      <p:sp>
        <p:nvSpPr>
          <p:cNvPr id="34" name="Text 31"/>
          <p:cNvSpPr txBox="1"/>
          <p:nvPr/>
        </p:nvSpPr>
        <p:spPr>
          <a:xfrm>
            <a:off x="4892040" y="3895344"/>
            <a:ext cx="2194560" cy="658368"/>
          </a:xfrm>
          <a:prstGeom prst="rect">
            <a:avLst/>
          </a:prstGeom>
          <a:noFill/>
          <a:ln/>
        </p:spPr>
        <p:txBody>
          <a:bodyPr wrap="square" lIns="0" tIns="0" rIns="0" bIns="0" rtlCol="0" anchor="ctr"/>
          <a:lstStyle/>
          <a:p>
            <a:pPr indent="0" marL="0">
              <a:buNone/>
            </a:pPr>
            <a:r>
              <a:rPr lang="en-US" sz="1400" dirty="0">
                <a:solidFill>
                  <a:srgbClr val="16202A"/>
                </a:solidFill>
              </a:rPr>
              <a:t>wear it, move, keep scanning</a:t>
            </a:r>
            <a:endParaRPr lang="en-US" sz="1400" dirty="0"/>
          </a:p>
        </p:txBody>
      </p:sp>
      <p:sp>
        <p:nvSpPr>
          <p:cNvPr id="35" name="after-4"/>
          <p:cNvSpPr/>
          <p:nvPr/>
        </p:nvSpPr>
        <p:spPr>
          <a:xfrm>
            <a:off x="7223760" y="3986784"/>
            <a:ext cx="1325880" cy="475488"/>
          </a:xfrm>
          <a:prstGeom prst="roundRect">
            <a:avLst>
              <a:gd name="adj" fmla="val 15385"/>
            </a:avLst>
          </a:prstGeom>
          <a:solidFill>
            <a:srgbClr val="DDF2EA"/>
          </a:solidFill>
          <a:ln w="12700">
            <a:solidFill>
              <a:srgbClr val="DDF2EA"/>
            </a:solidFill>
            <a:prstDash val="solid"/>
          </a:ln>
        </p:spPr>
      </p:sp>
      <p:sp>
        <p:nvSpPr>
          <p:cNvPr id="36" name="Text 33"/>
          <p:cNvSpPr txBox="1"/>
          <p:nvPr/>
        </p:nvSpPr>
        <p:spPr>
          <a:xfrm>
            <a:off x="7315200" y="3986784"/>
            <a:ext cx="1188720" cy="475488"/>
          </a:xfrm>
          <a:prstGeom prst="rect">
            <a:avLst/>
          </a:prstGeom>
          <a:noFill/>
          <a:ln/>
        </p:spPr>
        <p:txBody>
          <a:bodyPr wrap="square" lIns="0" tIns="0" rIns="0" bIns="0" rtlCol="0" anchor="ctr"/>
          <a:lstStyle/>
          <a:p>
            <a:pPr indent="0" marL="0">
              <a:buNone/>
            </a:pPr>
            <a:r>
              <a:rPr lang="en-US" sz="1400" b="1" dirty="0">
                <a:solidFill>
                  <a:srgbClr val="16202A"/>
                </a:solidFill>
              </a:rPr>
              <a:t>connects</a:t>
            </a:r>
            <a:endParaRPr lang="en-US" sz="1400" dirty="0"/>
          </a:p>
        </p:txBody>
      </p:sp>
      <p:sp>
        <p:nvSpPr>
          <p:cNvPr id="25" name="Slide Number Placeholder 0"/>
          <p:cNvSpPr>
            <a:spLocks noGrp="1"/>
          </p:cNvSpPr>
          <p:nvPr>
            <p:ph type="sldNum" sz="quarter" idx="4294967295"/>
          </p:nvPr>
        </p:nvSpPr>
        <p:spPr>
          <a:xfrm>
            <a:off x="8503920" y="4754880"/>
            <a:ext cx="36576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3D4652"/>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92608"/>
          </a:xfrm>
          <a:prstGeom prst="rect">
            <a:avLst/>
          </a:prstGeom>
          <a:noFill/>
          <a:ln/>
        </p:spPr>
        <p:txBody>
          <a:bodyPr wrap="square" lIns="0" tIns="0" rIns="0" bIns="0" rtlCol="0"/>
          <a:lstStyle/>
          <a:p>
            <a:pPr indent="0" marL="0">
              <a:buNone/>
            </a:pPr>
            <a:r>
              <a:rPr lang="en-US" sz="1400" b="1" dirty="0">
                <a:solidFill>
                  <a:srgbClr val="3D4652"/>
                </a:solidFill>
              </a:rPr>
              <a:t>5 · Results</a:t>
            </a:r>
            <a:endParaRPr lang="en-US" sz="1400" dirty="0"/>
          </a:p>
        </p:txBody>
      </p:sp>
      <p:sp>
        <p:nvSpPr>
          <p:cNvPr id="3" name="Text 0"/>
          <p:cNvSpPr/>
          <p:nvPr>
            <p:ph idx="101" type="title" hasCustomPrompt="1"/>
          </p:nvPr>
        </p:nvSpPr>
        <p:spPr>
          <a:xfrm>
            <a:off x="457200" y="457200"/>
            <a:ext cx="8229600" cy="685800"/>
          </a:xfrm>
          <a:prstGeom prst="rect">
            <a:avLst/>
          </a:prstGeom>
          <a:noFill/>
          <a:ln/>
        </p:spPr>
        <p:txBody>
          <a:bodyPr wrap="square" lIns="0" tIns="0" rIns="0" bIns="0" rtlCol="0" anchor="t"/>
          <a:lstStyle/>
          <a:p>
            <a:pPr algn="l" indent="0" marL="0">
              <a:buNone/>
            </a:pPr>
            <a:r>
              <a:rPr lang="en-US" sz="2600" b="1" dirty="0">
                <a:solidFill>
                  <a:srgbClr val="16202A"/>
                </a:solidFill>
              </a:rPr>
              <a:t>All 51 official runs finished, with no missed gates</a:t>
            </a:r>
            <a:endParaRPr lang="en-US" sz="2600" dirty="0"/>
          </a:p>
        </p:txBody>
      </p:sp>
      <p:sp>
        <p:nvSpPr>
          <p:cNvPr id="5" name="Text 2"/>
          <p:cNvSpPr txBox="1"/>
          <p:nvPr/>
        </p:nvSpPr>
        <p:spPr>
          <a:xfrm>
            <a:off x="457200" y="1417320"/>
            <a:ext cx="2468880" cy="457200"/>
          </a:xfrm>
          <a:prstGeom prst="rect">
            <a:avLst/>
          </a:prstGeom>
          <a:noFill/>
          <a:ln/>
        </p:spPr>
        <p:txBody>
          <a:bodyPr wrap="square" lIns="0" tIns="0" rIns="0" bIns="0" rtlCol="0" anchor="ctr"/>
          <a:lstStyle/>
          <a:p>
            <a:pPr indent="0" marL="0">
              <a:buNone/>
            </a:pPr>
            <a:r>
              <a:rPr lang="en-US" sz="1600" b="1" dirty="0">
                <a:solidFill>
                  <a:srgbClr val="16202A"/>
                </a:solidFill>
              </a:rPr>
              <a:t>L1 Gates</a:t>
            </a:r>
            <a:endParaRPr lang="en-US" sz="1600" dirty="0"/>
          </a:p>
        </p:txBody>
      </p:sp>
      <p:sp>
        <p:nvSpPr>
          <p:cNvPr id="6" name="result-bar-1"/>
          <p:cNvSpPr/>
          <p:nvPr/>
        </p:nvSpPr>
        <p:spPr>
          <a:xfrm>
            <a:off x="3017520" y="1490472"/>
            <a:ext cx="3538362" cy="310896"/>
          </a:xfrm>
          <a:prstGeom prst="rect">
            <a:avLst/>
          </a:prstGeom>
          <a:solidFill>
            <a:srgbClr val="0072B2"/>
          </a:solidFill>
          <a:ln w="12700">
            <a:solidFill>
              <a:srgbClr val="0072B2"/>
            </a:solidFill>
            <a:prstDash val="solid"/>
          </a:ln>
        </p:spPr>
      </p:sp>
      <p:sp>
        <p:nvSpPr>
          <p:cNvPr id="7" name="result-range-1"/>
          <p:cNvSpPr/>
          <p:nvPr/>
        </p:nvSpPr>
        <p:spPr>
          <a:xfrm>
            <a:off x="6550762" y="1645920"/>
            <a:ext cx="300411" cy="0"/>
          </a:xfrm>
          <a:prstGeom prst="line">
            <a:avLst/>
          </a:prstGeom>
          <a:noFill/>
          <a:ln w="25400">
            <a:solidFill>
              <a:srgbClr val="16202A"/>
            </a:solidFill>
            <a:prstDash val="solid"/>
          </a:ln>
        </p:spPr>
      </p:sp>
      <p:sp>
        <p:nvSpPr>
          <p:cNvPr id="8" name="Text 5"/>
          <p:cNvSpPr txBox="1"/>
          <p:nvPr/>
        </p:nvSpPr>
        <p:spPr>
          <a:xfrm>
            <a:off x="6942612" y="1417320"/>
            <a:ext cx="822960" cy="457200"/>
          </a:xfrm>
          <a:prstGeom prst="rect">
            <a:avLst/>
          </a:prstGeom>
          <a:noFill/>
          <a:ln/>
        </p:spPr>
        <p:txBody>
          <a:bodyPr wrap="square" lIns="0" tIns="0" rIns="0" bIns="0" rtlCol="0" anchor="ctr"/>
          <a:lstStyle/>
          <a:p>
            <a:pPr indent="0" marL="0">
              <a:buNone/>
            </a:pPr>
            <a:r>
              <a:rPr lang="en-US" sz="1600" b="1" dirty="0">
                <a:solidFill>
                  <a:srgbClr val="16202A"/>
                </a:solidFill>
              </a:rPr>
              <a:t>20.7 s</a:t>
            </a:r>
            <a:endParaRPr lang="en-US" sz="1600" dirty="0"/>
          </a:p>
        </p:txBody>
      </p:sp>
      <p:sp>
        <p:nvSpPr>
          <p:cNvPr id="9" name="Text 6"/>
          <p:cNvSpPr txBox="1"/>
          <p:nvPr/>
        </p:nvSpPr>
        <p:spPr>
          <a:xfrm>
            <a:off x="457200" y="2103120"/>
            <a:ext cx="2468880" cy="457200"/>
          </a:xfrm>
          <a:prstGeom prst="rect">
            <a:avLst/>
          </a:prstGeom>
          <a:noFill/>
          <a:ln/>
        </p:spPr>
        <p:txBody>
          <a:bodyPr wrap="square" lIns="0" tIns="0" rIns="0" bIns="0" rtlCol="0" anchor="ctr"/>
          <a:lstStyle/>
          <a:p>
            <a:pPr indent="0" marL="0">
              <a:buNone/>
            </a:pPr>
            <a:r>
              <a:rPr lang="en-US" sz="1600" b="1" dirty="0">
                <a:solidFill>
                  <a:srgbClr val="16202A"/>
                </a:solidFill>
              </a:rPr>
              <a:t>L2 Slalom</a:t>
            </a:r>
            <a:endParaRPr lang="en-US" sz="1600" dirty="0"/>
          </a:p>
        </p:txBody>
      </p:sp>
      <p:sp>
        <p:nvSpPr>
          <p:cNvPr id="10" name="result-bar-2"/>
          <p:cNvSpPr/>
          <p:nvPr/>
        </p:nvSpPr>
        <p:spPr>
          <a:xfrm>
            <a:off x="3017520" y="2176272"/>
            <a:ext cx="4543715" cy="310896"/>
          </a:xfrm>
          <a:prstGeom prst="rect">
            <a:avLst/>
          </a:prstGeom>
          <a:solidFill>
            <a:srgbClr val="0072B2"/>
          </a:solidFill>
          <a:ln w="12700">
            <a:solidFill>
              <a:srgbClr val="0072B2"/>
            </a:solidFill>
            <a:prstDash val="solid"/>
          </a:ln>
        </p:spPr>
      </p:sp>
      <p:sp>
        <p:nvSpPr>
          <p:cNvPr id="11" name="result-range-2"/>
          <p:cNvSpPr/>
          <p:nvPr/>
        </p:nvSpPr>
        <p:spPr>
          <a:xfrm>
            <a:off x="7411029" y="2331720"/>
            <a:ext cx="307238" cy="0"/>
          </a:xfrm>
          <a:prstGeom prst="line">
            <a:avLst/>
          </a:prstGeom>
          <a:noFill/>
          <a:ln w="25400">
            <a:solidFill>
              <a:srgbClr val="16202A"/>
            </a:solidFill>
            <a:prstDash val="solid"/>
          </a:ln>
        </p:spPr>
      </p:sp>
      <p:sp>
        <p:nvSpPr>
          <p:cNvPr id="12" name="Text 9"/>
          <p:cNvSpPr txBox="1"/>
          <p:nvPr/>
        </p:nvSpPr>
        <p:spPr>
          <a:xfrm>
            <a:off x="7809708" y="2103120"/>
            <a:ext cx="822960" cy="457200"/>
          </a:xfrm>
          <a:prstGeom prst="rect">
            <a:avLst/>
          </a:prstGeom>
          <a:noFill/>
          <a:ln/>
        </p:spPr>
        <p:txBody>
          <a:bodyPr wrap="square" lIns="0" tIns="0" rIns="0" bIns="0" rtlCol="0" anchor="ctr"/>
          <a:lstStyle/>
          <a:p>
            <a:pPr indent="0" marL="0">
              <a:buNone/>
            </a:pPr>
            <a:r>
              <a:rPr lang="en-US" sz="1600" b="1" dirty="0">
                <a:solidFill>
                  <a:srgbClr val="16202A"/>
                </a:solidFill>
              </a:rPr>
              <a:t>26.6 s</a:t>
            </a:r>
            <a:endParaRPr lang="en-US" sz="1600" dirty="0"/>
          </a:p>
        </p:txBody>
      </p:sp>
      <p:sp>
        <p:nvSpPr>
          <p:cNvPr id="13" name="Text 10"/>
          <p:cNvSpPr txBox="1"/>
          <p:nvPr/>
        </p:nvSpPr>
        <p:spPr>
          <a:xfrm>
            <a:off x="457200" y="2788920"/>
            <a:ext cx="2468880" cy="457200"/>
          </a:xfrm>
          <a:prstGeom prst="rect">
            <a:avLst/>
          </a:prstGeom>
          <a:noFill/>
          <a:ln/>
        </p:spPr>
        <p:txBody>
          <a:bodyPr wrap="square" lIns="0" tIns="0" rIns="0" bIns="0" rtlCol="0" anchor="ctr"/>
          <a:lstStyle/>
          <a:p>
            <a:pPr indent="0" marL="0">
              <a:buNone/>
            </a:pPr>
            <a:r>
              <a:rPr lang="en-US" sz="1600" b="1" dirty="0">
                <a:solidFill>
                  <a:srgbClr val="16202A"/>
                </a:solidFill>
              </a:rPr>
              <a:t>L3 Corridor + Dock</a:t>
            </a:r>
            <a:endParaRPr lang="en-US" sz="1600" dirty="0"/>
          </a:p>
        </p:txBody>
      </p:sp>
      <p:sp>
        <p:nvSpPr>
          <p:cNvPr id="14" name="result-bar-3"/>
          <p:cNvSpPr/>
          <p:nvPr/>
        </p:nvSpPr>
        <p:spPr>
          <a:xfrm>
            <a:off x="3017520" y="2862072"/>
            <a:ext cx="2775387" cy="310896"/>
          </a:xfrm>
          <a:prstGeom prst="rect">
            <a:avLst/>
          </a:prstGeom>
          <a:solidFill>
            <a:srgbClr val="0072B2"/>
          </a:solidFill>
          <a:ln w="12700">
            <a:solidFill>
              <a:srgbClr val="0072B2"/>
            </a:solidFill>
            <a:prstDash val="solid"/>
          </a:ln>
        </p:spPr>
      </p:sp>
      <p:sp>
        <p:nvSpPr>
          <p:cNvPr id="15" name="result-range-3"/>
          <p:cNvSpPr/>
          <p:nvPr/>
        </p:nvSpPr>
        <p:spPr>
          <a:xfrm>
            <a:off x="5782666" y="3017520"/>
            <a:ext cx="211653" cy="0"/>
          </a:xfrm>
          <a:prstGeom prst="line">
            <a:avLst/>
          </a:prstGeom>
          <a:noFill/>
          <a:ln w="25400">
            <a:solidFill>
              <a:srgbClr val="16202A"/>
            </a:solidFill>
            <a:prstDash val="solid"/>
          </a:ln>
        </p:spPr>
      </p:sp>
      <p:sp>
        <p:nvSpPr>
          <p:cNvPr id="16" name="Text 13"/>
          <p:cNvSpPr txBox="1"/>
          <p:nvPr/>
        </p:nvSpPr>
        <p:spPr>
          <a:xfrm>
            <a:off x="6085759" y="2788920"/>
            <a:ext cx="822960" cy="457200"/>
          </a:xfrm>
          <a:prstGeom prst="rect">
            <a:avLst/>
          </a:prstGeom>
          <a:noFill/>
          <a:ln/>
        </p:spPr>
        <p:txBody>
          <a:bodyPr wrap="square" lIns="0" tIns="0" rIns="0" bIns="0" rtlCol="0" anchor="ctr"/>
          <a:lstStyle/>
          <a:p>
            <a:pPr indent="0" marL="0">
              <a:buNone/>
            </a:pPr>
            <a:r>
              <a:rPr lang="en-US" sz="1600" b="1" dirty="0">
                <a:solidFill>
                  <a:srgbClr val="16202A"/>
                </a:solidFill>
              </a:rPr>
              <a:t>16.3 s</a:t>
            </a:r>
            <a:endParaRPr lang="en-US" sz="1600" dirty="0"/>
          </a:p>
        </p:txBody>
      </p:sp>
      <p:sp>
        <p:nvSpPr>
          <p:cNvPr id="17" name="Text 14"/>
          <p:cNvSpPr txBox="1"/>
          <p:nvPr/>
        </p:nvSpPr>
        <p:spPr>
          <a:xfrm>
            <a:off x="457200" y="3474720"/>
            <a:ext cx="2468880" cy="457200"/>
          </a:xfrm>
          <a:prstGeom prst="rect">
            <a:avLst/>
          </a:prstGeom>
          <a:noFill/>
          <a:ln/>
        </p:spPr>
        <p:txBody>
          <a:bodyPr wrap="square" lIns="0" tIns="0" rIns="0" bIns="0" rtlCol="0" anchor="ctr"/>
          <a:lstStyle/>
          <a:p>
            <a:pPr indent="0" marL="0">
              <a:buNone/>
            </a:pPr>
            <a:r>
              <a:rPr lang="en-US" sz="1600" b="1" dirty="0">
                <a:solidFill>
                  <a:srgbClr val="16202A"/>
                </a:solidFill>
              </a:rPr>
              <a:t>L1, 300 ms lag + 10% drop</a:t>
            </a:r>
            <a:endParaRPr lang="en-US" sz="1600" dirty="0"/>
          </a:p>
        </p:txBody>
      </p:sp>
      <p:sp>
        <p:nvSpPr>
          <p:cNvPr id="18" name="result-bar-4"/>
          <p:cNvSpPr/>
          <p:nvPr/>
        </p:nvSpPr>
        <p:spPr>
          <a:xfrm>
            <a:off x="3017520" y="3547872"/>
            <a:ext cx="3696249" cy="310896"/>
          </a:xfrm>
          <a:prstGeom prst="rect">
            <a:avLst/>
          </a:prstGeom>
          <a:solidFill>
            <a:srgbClr val="E69F00"/>
          </a:solidFill>
          <a:ln w="12700">
            <a:solidFill>
              <a:srgbClr val="E69F00"/>
            </a:solidFill>
            <a:prstDash val="solid"/>
          </a:ln>
        </p:spPr>
      </p:sp>
      <p:sp>
        <p:nvSpPr>
          <p:cNvPr id="19" name="result-range-4"/>
          <p:cNvSpPr/>
          <p:nvPr/>
        </p:nvSpPr>
        <p:spPr>
          <a:xfrm>
            <a:off x="6550762" y="3703320"/>
            <a:ext cx="873923" cy="0"/>
          </a:xfrm>
          <a:prstGeom prst="line">
            <a:avLst/>
          </a:prstGeom>
          <a:noFill/>
          <a:ln w="25400">
            <a:solidFill>
              <a:srgbClr val="16202A"/>
            </a:solidFill>
            <a:prstDash val="solid"/>
          </a:ln>
        </p:spPr>
      </p:sp>
      <p:sp>
        <p:nvSpPr>
          <p:cNvPr id="20" name="Text 17"/>
          <p:cNvSpPr txBox="1"/>
          <p:nvPr/>
        </p:nvSpPr>
        <p:spPr>
          <a:xfrm>
            <a:off x="7516124" y="3474720"/>
            <a:ext cx="822960" cy="457200"/>
          </a:xfrm>
          <a:prstGeom prst="rect">
            <a:avLst/>
          </a:prstGeom>
          <a:noFill/>
          <a:ln/>
        </p:spPr>
        <p:txBody>
          <a:bodyPr wrap="square" lIns="0" tIns="0" rIns="0" bIns="0" rtlCol="0" anchor="ctr"/>
          <a:lstStyle/>
          <a:p>
            <a:pPr indent="0" marL="0">
              <a:buNone/>
            </a:pPr>
            <a:r>
              <a:rPr lang="en-US" sz="1600" b="1" dirty="0">
                <a:solidFill>
                  <a:srgbClr val="16202A"/>
                </a:solidFill>
              </a:rPr>
              <a:t>21.7 s</a:t>
            </a:r>
            <a:endParaRPr lang="en-US" sz="1600" dirty="0"/>
          </a:p>
        </p:txBody>
      </p:sp>
      <p:sp>
        <p:nvSpPr>
          <p:cNvPr id="21" name="Text 18"/>
          <p:cNvSpPr txBox="1"/>
          <p:nvPr/>
        </p:nvSpPr>
        <p:spPr>
          <a:xfrm>
            <a:off x="457200" y="4251960"/>
            <a:ext cx="8046720" cy="502920"/>
          </a:xfrm>
          <a:prstGeom prst="rect">
            <a:avLst/>
          </a:prstGeom>
          <a:noFill/>
          <a:ln/>
        </p:spPr>
        <p:txBody>
          <a:bodyPr wrap="square" lIns="0" tIns="0" rIns="0" bIns="0" rtlCol="0" anchor="ctr"/>
          <a:lstStyle/>
          <a:p>
            <a:pPr indent="0" marL="0">
              <a:buNone/>
            </a:pPr>
            <a:r>
              <a:rPr lang="en-US" sz="1400" dirty="0">
                <a:solidFill>
                  <a:srgbClr val="3D4652"/>
                </a:solidFill>
              </a:rPr>
              <a:t>Bar: median score. Line: best to worst run. Clean courses: 4, 6 and 4 runs; degraded: 8 runs with lag compensation on.</a:t>
            </a:r>
            <a:endParaRPr lang="en-US" sz="1400" dirty="0"/>
          </a:p>
        </p:txBody>
      </p:sp>
      <p:sp>
        <p:nvSpPr>
          <p:cNvPr id="25" name="Slide Number Placeholder 0"/>
          <p:cNvSpPr>
            <a:spLocks noGrp="1"/>
          </p:cNvSpPr>
          <p:nvPr>
            <p:ph type="sldNum" sz="quarter" idx="4294967295"/>
          </p:nvPr>
        </p:nvSpPr>
        <p:spPr>
          <a:xfrm>
            <a:off x="8503920" y="4754880"/>
            <a:ext cx="36576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3D4652"/>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92608"/>
          </a:xfrm>
          <a:prstGeom prst="rect">
            <a:avLst/>
          </a:prstGeom>
          <a:noFill/>
          <a:ln/>
        </p:spPr>
        <p:txBody>
          <a:bodyPr wrap="square" lIns="0" tIns="0" rIns="0" bIns="0" rtlCol="0"/>
          <a:lstStyle/>
          <a:p>
            <a:pPr indent="0" marL="0">
              <a:buNone/>
            </a:pPr>
            <a:r>
              <a:rPr lang="en-US" sz="1400" b="1" dirty="0">
                <a:solidFill>
                  <a:srgbClr val="3D4652"/>
                </a:solidFill>
              </a:rPr>
              <a:t>5 · Results</a:t>
            </a:r>
            <a:endParaRPr lang="en-US" sz="1400" dirty="0"/>
          </a:p>
        </p:txBody>
      </p:sp>
      <p:sp>
        <p:nvSpPr>
          <p:cNvPr id="3" name="Text 0"/>
          <p:cNvSpPr/>
          <p:nvPr>
            <p:ph idx="101" type="title" hasCustomPrompt="1"/>
          </p:nvPr>
        </p:nvSpPr>
        <p:spPr>
          <a:xfrm>
            <a:off x="457200" y="457200"/>
            <a:ext cx="8229600" cy="685800"/>
          </a:xfrm>
          <a:prstGeom prst="rect">
            <a:avLst/>
          </a:prstGeom>
          <a:noFill/>
          <a:ln/>
        </p:spPr>
        <p:txBody>
          <a:bodyPr wrap="square" lIns="0" tIns="0" rIns="0" bIns="0" rtlCol="0" anchor="t"/>
          <a:lstStyle/>
          <a:p>
            <a:pPr algn="l" indent="0" marL="0">
              <a:buNone/>
            </a:pPr>
            <a:r>
              <a:rPr lang="en-US" sz="2600" b="1" dirty="0">
                <a:solidFill>
                  <a:srgbClr val="16202A"/>
                </a:solidFill>
              </a:rPr>
              <a:t>Lag compensation did no harm; benefit unproven</a:t>
            </a:r>
            <a:endParaRPr lang="en-US" sz="2600" dirty="0"/>
          </a:p>
        </p:txBody>
      </p:sp>
      <p:sp>
        <p:nvSpPr>
          <p:cNvPr id="5" name="Text 2"/>
          <p:cNvSpPr txBox="1"/>
          <p:nvPr/>
        </p:nvSpPr>
        <p:spPr>
          <a:xfrm>
            <a:off x="457200" y="1600200"/>
            <a:ext cx="1828800" cy="457200"/>
          </a:xfrm>
          <a:prstGeom prst="rect">
            <a:avLst/>
          </a:prstGeom>
          <a:noFill/>
          <a:ln/>
        </p:spPr>
        <p:txBody>
          <a:bodyPr wrap="square" lIns="0" tIns="0" rIns="0" bIns="0" rtlCol="0" anchor="ctr"/>
          <a:lstStyle/>
          <a:p>
            <a:pPr indent="0" marL="0">
              <a:buNone/>
            </a:pPr>
            <a:r>
              <a:rPr lang="en-US" sz="1600" b="1" dirty="0">
                <a:solidFill>
                  <a:srgbClr val="16202A"/>
                </a:solidFill>
              </a:rPr>
              <a:t>Lag compensation on</a:t>
            </a:r>
            <a:endParaRPr lang="en-US" sz="1600" dirty="0"/>
          </a:p>
        </p:txBody>
      </p:sp>
      <p:sp>
        <p:nvSpPr>
          <p:cNvPr id="6" name="axis-1"/>
          <p:cNvSpPr/>
          <p:nvPr/>
        </p:nvSpPr>
        <p:spPr>
          <a:xfrm>
            <a:off x="2377440" y="1828800"/>
            <a:ext cx="6126480" cy="0"/>
          </a:xfrm>
          <a:prstGeom prst="line">
            <a:avLst/>
          </a:prstGeom>
          <a:noFill/>
          <a:ln w="12700">
            <a:solidFill>
              <a:srgbClr val="8A95A3"/>
            </a:solidFill>
            <a:prstDash val="solid"/>
          </a:ln>
        </p:spPr>
      </p:sp>
      <p:sp>
        <p:nvSpPr>
          <p:cNvPr id="7" name="run-1-1"/>
          <p:cNvSpPr/>
          <p:nvPr/>
        </p:nvSpPr>
        <p:spPr>
          <a:xfrm>
            <a:off x="3316224" y="1746504"/>
            <a:ext cx="164592" cy="164592"/>
          </a:xfrm>
          <a:prstGeom prst="ellipse">
            <a:avLst/>
          </a:prstGeom>
          <a:solidFill>
            <a:srgbClr val="0072B2"/>
          </a:solidFill>
          <a:ln w="6350">
            <a:solidFill>
              <a:srgbClr val="16202A"/>
            </a:solidFill>
            <a:prstDash val="solid"/>
          </a:ln>
        </p:spPr>
      </p:sp>
      <p:sp>
        <p:nvSpPr>
          <p:cNvPr id="8" name="run-1-2"/>
          <p:cNvSpPr/>
          <p:nvPr/>
        </p:nvSpPr>
        <p:spPr>
          <a:xfrm>
            <a:off x="4092245" y="1746504"/>
            <a:ext cx="164592" cy="164592"/>
          </a:xfrm>
          <a:prstGeom prst="ellipse">
            <a:avLst/>
          </a:prstGeom>
          <a:solidFill>
            <a:srgbClr val="0072B2"/>
          </a:solidFill>
          <a:ln w="6350">
            <a:solidFill>
              <a:srgbClr val="16202A"/>
            </a:solidFill>
            <a:prstDash val="solid"/>
          </a:ln>
        </p:spPr>
      </p:sp>
      <p:sp>
        <p:nvSpPr>
          <p:cNvPr id="9" name="run-1-3"/>
          <p:cNvSpPr/>
          <p:nvPr/>
        </p:nvSpPr>
        <p:spPr>
          <a:xfrm>
            <a:off x="6256934" y="1746504"/>
            <a:ext cx="164592" cy="164592"/>
          </a:xfrm>
          <a:prstGeom prst="ellipse">
            <a:avLst/>
          </a:prstGeom>
          <a:solidFill>
            <a:srgbClr val="0072B2"/>
          </a:solidFill>
          <a:ln w="6350">
            <a:solidFill>
              <a:srgbClr val="16202A"/>
            </a:solidFill>
            <a:prstDash val="solid"/>
          </a:ln>
        </p:spPr>
      </p:sp>
      <p:sp>
        <p:nvSpPr>
          <p:cNvPr id="10" name="run-1-4"/>
          <p:cNvSpPr/>
          <p:nvPr/>
        </p:nvSpPr>
        <p:spPr>
          <a:xfrm>
            <a:off x="3248152" y="1746504"/>
            <a:ext cx="164592" cy="164592"/>
          </a:xfrm>
          <a:prstGeom prst="ellipse">
            <a:avLst/>
          </a:prstGeom>
          <a:solidFill>
            <a:srgbClr val="0072B2"/>
          </a:solidFill>
          <a:ln w="6350">
            <a:solidFill>
              <a:srgbClr val="16202A"/>
            </a:solidFill>
            <a:prstDash val="solid"/>
          </a:ln>
        </p:spPr>
      </p:sp>
      <p:sp>
        <p:nvSpPr>
          <p:cNvPr id="11" name="run-1-5"/>
          <p:cNvSpPr/>
          <p:nvPr/>
        </p:nvSpPr>
        <p:spPr>
          <a:xfrm>
            <a:off x="3112008" y="1746504"/>
            <a:ext cx="164592" cy="164592"/>
          </a:xfrm>
          <a:prstGeom prst="ellipse">
            <a:avLst/>
          </a:prstGeom>
          <a:solidFill>
            <a:srgbClr val="0072B2"/>
          </a:solidFill>
          <a:ln w="6350">
            <a:solidFill>
              <a:srgbClr val="16202A"/>
            </a:solidFill>
            <a:prstDash val="solid"/>
          </a:ln>
        </p:spPr>
      </p:sp>
      <p:sp>
        <p:nvSpPr>
          <p:cNvPr id="12" name="run-1-6"/>
          <p:cNvSpPr/>
          <p:nvPr/>
        </p:nvSpPr>
        <p:spPr>
          <a:xfrm>
            <a:off x="3166466" y="1746504"/>
            <a:ext cx="164592" cy="164592"/>
          </a:xfrm>
          <a:prstGeom prst="ellipse">
            <a:avLst/>
          </a:prstGeom>
          <a:solidFill>
            <a:srgbClr val="0072B2"/>
          </a:solidFill>
          <a:ln w="6350">
            <a:solidFill>
              <a:srgbClr val="16202A"/>
            </a:solidFill>
            <a:prstDash val="solid"/>
          </a:ln>
        </p:spPr>
      </p:sp>
      <p:sp>
        <p:nvSpPr>
          <p:cNvPr id="13" name="run-1-7"/>
          <p:cNvSpPr/>
          <p:nvPr/>
        </p:nvSpPr>
        <p:spPr>
          <a:xfrm>
            <a:off x="2771648" y="1746504"/>
            <a:ext cx="164592" cy="164592"/>
          </a:xfrm>
          <a:prstGeom prst="ellipse">
            <a:avLst/>
          </a:prstGeom>
          <a:solidFill>
            <a:srgbClr val="0072B2"/>
          </a:solidFill>
          <a:ln w="6350">
            <a:solidFill>
              <a:srgbClr val="16202A"/>
            </a:solidFill>
            <a:prstDash val="solid"/>
          </a:ln>
        </p:spPr>
      </p:sp>
      <p:sp>
        <p:nvSpPr>
          <p:cNvPr id="14" name="run-1-8"/>
          <p:cNvSpPr/>
          <p:nvPr/>
        </p:nvSpPr>
        <p:spPr>
          <a:xfrm>
            <a:off x="3261766" y="1746504"/>
            <a:ext cx="164592" cy="164592"/>
          </a:xfrm>
          <a:prstGeom prst="ellipse">
            <a:avLst/>
          </a:prstGeom>
          <a:solidFill>
            <a:srgbClr val="0072B2"/>
          </a:solidFill>
          <a:ln w="6350">
            <a:solidFill>
              <a:srgbClr val="16202A"/>
            </a:solidFill>
            <a:prstDash val="solid"/>
          </a:ln>
        </p:spPr>
      </p:sp>
      <p:sp>
        <p:nvSpPr>
          <p:cNvPr id="15" name="median-1"/>
          <p:cNvSpPr/>
          <p:nvPr/>
        </p:nvSpPr>
        <p:spPr>
          <a:xfrm>
            <a:off x="3504032" y="1554480"/>
            <a:ext cx="0" cy="548640"/>
          </a:xfrm>
          <a:prstGeom prst="line">
            <a:avLst/>
          </a:prstGeom>
          <a:noFill/>
          <a:ln w="31750">
            <a:solidFill>
              <a:srgbClr val="16202A"/>
            </a:solidFill>
            <a:prstDash val="solid"/>
          </a:ln>
        </p:spPr>
      </p:sp>
      <p:sp>
        <p:nvSpPr>
          <p:cNvPr id="16" name="Text 13"/>
          <p:cNvSpPr txBox="1"/>
          <p:nvPr/>
        </p:nvSpPr>
        <p:spPr>
          <a:xfrm>
            <a:off x="3577184" y="1938528"/>
            <a:ext cx="1463040" cy="274320"/>
          </a:xfrm>
          <a:prstGeom prst="rect">
            <a:avLst/>
          </a:prstGeom>
          <a:noFill/>
          <a:ln/>
        </p:spPr>
        <p:txBody>
          <a:bodyPr wrap="square" lIns="0" tIns="0" rIns="0" bIns="0" rtlCol="0" anchor="ctr"/>
          <a:lstStyle/>
          <a:p>
            <a:pPr indent="0" marL="0">
              <a:buNone/>
            </a:pPr>
            <a:r>
              <a:rPr lang="en-US" sz="1400" dirty="0">
                <a:solidFill>
                  <a:srgbClr val="3D4652"/>
                </a:solidFill>
              </a:rPr>
              <a:t>median 21.7 s</a:t>
            </a:r>
            <a:endParaRPr lang="en-US" sz="1400" dirty="0"/>
          </a:p>
        </p:txBody>
      </p:sp>
      <p:sp>
        <p:nvSpPr>
          <p:cNvPr id="17" name="Text 14"/>
          <p:cNvSpPr txBox="1"/>
          <p:nvPr/>
        </p:nvSpPr>
        <p:spPr>
          <a:xfrm>
            <a:off x="457200" y="2606040"/>
            <a:ext cx="1828800" cy="457200"/>
          </a:xfrm>
          <a:prstGeom prst="rect">
            <a:avLst/>
          </a:prstGeom>
          <a:noFill/>
          <a:ln/>
        </p:spPr>
        <p:txBody>
          <a:bodyPr wrap="square" lIns="0" tIns="0" rIns="0" bIns="0" rtlCol="0" anchor="ctr"/>
          <a:lstStyle/>
          <a:p>
            <a:pPr indent="0" marL="0">
              <a:buNone/>
            </a:pPr>
            <a:r>
              <a:rPr lang="en-US" sz="1600" b="1" dirty="0">
                <a:solidFill>
                  <a:srgbClr val="16202A"/>
                </a:solidFill>
              </a:rPr>
              <a:t>Off</a:t>
            </a:r>
            <a:endParaRPr lang="en-US" sz="1600" dirty="0"/>
          </a:p>
        </p:txBody>
      </p:sp>
      <p:sp>
        <p:nvSpPr>
          <p:cNvPr id="18" name="axis-2"/>
          <p:cNvSpPr/>
          <p:nvPr/>
        </p:nvSpPr>
        <p:spPr>
          <a:xfrm>
            <a:off x="2377440" y="2834640"/>
            <a:ext cx="6126480" cy="0"/>
          </a:xfrm>
          <a:prstGeom prst="line">
            <a:avLst/>
          </a:prstGeom>
          <a:noFill/>
          <a:ln w="12700">
            <a:solidFill>
              <a:srgbClr val="8A95A3"/>
            </a:solidFill>
            <a:prstDash val="solid"/>
          </a:ln>
        </p:spPr>
      </p:sp>
      <p:sp>
        <p:nvSpPr>
          <p:cNvPr id="19" name="run-2-1"/>
          <p:cNvSpPr/>
          <p:nvPr/>
        </p:nvSpPr>
        <p:spPr>
          <a:xfrm>
            <a:off x="3343453" y="2752344"/>
            <a:ext cx="164592" cy="164592"/>
          </a:xfrm>
          <a:prstGeom prst="ellipse">
            <a:avLst/>
          </a:prstGeom>
          <a:solidFill>
            <a:srgbClr val="E69F00"/>
          </a:solidFill>
          <a:ln w="6350">
            <a:solidFill>
              <a:srgbClr val="16202A"/>
            </a:solidFill>
            <a:prstDash val="solid"/>
          </a:ln>
        </p:spPr>
      </p:sp>
      <p:sp>
        <p:nvSpPr>
          <p:cNvPr id="20" name="run-2-2"/>
          <p:cNvSpPr/>
          <p:nvPr/>
        </p:nvSpPr>
        <p:spPr>
          <a:xfrm>
            <a:off x="3016707" y="2752344"/>
            <a:ext cx="164592" cy="164592"/>
          </a:xfrm>
          <a:prstGeom prst="ellipse">
            <a:avLst/>
          </a:prstGeom>
          <a:solidFill>
            <a:srgbClr val="E69F00"/>
          </a:solidFill>
          <a:ln w="6350">
            <a:solidFill>
              <a:srgbClr val="16202A"/>
            </a:solidFill>
            <a:prstDash val="solid"/>
          </a:ln>
        </p:spPr>
      </p:sp>
      <p:sp>
        <p:nvSpPr>
          <p:cNvPr id="21" name="run-2-3"/>
          <p:cNvSpPr/>
          <p:nvPr/>
        </p:nvSpPr>
        <p:spPr>
          <a:xfrm>
            <a:off x="8162950" y="2752344"/>
            <a:ext cx="164592" cy="164592"/>
          </a:xfrm>
          <a:prstGeom prst="ellipse">
            <a:avLst/>
          </a:prstGeom>
          <a:solidFill>
            <a:srgbClr val="E69F00"/>
          </a:solidFill>
          <a:ln w="6350">
            <a:solidFill>
              <a:srgbClr val="16202A"/>
            </a:solidFill>
            <a:prstDash val="solid"/>
          </a:ln>
        </p:spPr>
      </p:sp>
      <p:sp>
        <p:nvSpPr>
          <p:cNvPr id="22" name="run-2-4"/>
          <p:cNvSpPr/>
          <p:nvPr/>
        </p:nvSpPr>
        <p:spPr>
          <a:xfrm>
            <a:off x="7904277" y="2752344"/>
            <a:ext cx="164592" cy="164592"/>
          </a:xfrm>
          <a:prstGeom prst="ellipse">
            <a:avLst/>
          </a:prstGeom>
          <a:solidFill>
            <a:srgbClr val="E69F00"/>
          </a:solidFill>
          <a:ln w="6350">
            <a:solidFill>
              <a:srgbClr val="16202A"/>
            </a:solidFill>
            <a:prstDash val="solid"/>
          </a:ln>
        </p:spPr>
      </p:sp>
      <p:sp>
        <p:nvSpPr>
          <p:cNvPr id="23" name="run-2-5"/>
          <p:cNvSpPr/>
          <p:nvPr/>
        </p:nvSpPr>
        <p:spPr>
          <a:xfrm>
            <a:off x="3724656" y="2752344"/>
            <a:ext cx="164592" cy="164592"/>
          </a:xfrm>
          <a:prstGeom prst="ellipse">
            <a:avLst/>
          </a:prstGeom>
          <a:solidFill>
            <a:srgbClr val="E69F00"/>
          </a:solidFill>
          <a:ln w="6350">
            <a:solidFill>
              <a:srgbClr val="16202A"/>
            </a:solidFill>
            <a:prstDash val="solid"/>
          </a:ln>
        </p:spPr>
      </p:sp>
      <p:sp>
        <p:nvSpPr>
          <p:cNvPr id="24" name="run-2-6"/>
          <p:cNvSpPr/>
          <p:nvPr/>
        </p:nvSpPr>
        <p:spPr>
          <a:xfrm>
            <a:off x="5712358" y="2752344"/>
            <a:ext cx="164592" cy="164592"/>
          </a:xfrm>
          <a:prstGeom prst="ellipse">
            <a:avLst/>
          </a:prstGeom>
          <a:solidFill>
            <a:srgbClr val="E69F00"/>
          </a:solidFill>
          <a:ln w="6350">
            <a:solidFill>
              <a:srgbClr val="16202A"/>
            </a:solidFill>
            <a:prstDash val="solid"/>
          </a:ln>
        </p:spPr>
      </p:sp>
      <p:sp>
        <p:nvSpPr>
          <p:cNvPr id="25" name="run-2-7"/>
          <p:cNvSpPr/>
          <p:nvPr/>
        </p:nvSpPr>
        <p:spPr>
          <a:xfrm>
            <a:off x="3642970" y="2752344"/>
            <a:ext cx="164592" cy="164592"/>
          </a:xfrm>
          <a:prstGeom prst="ellipse">
            <a:avLst/>
          </a:prstGeom>
          <a:solidFill>
            <a:srgbClr val="E69F00"/>
          </a:solidFill>
          <a:ln w="6350">
            <a:solidFill>
              <a:srgbClr val="16202A"/>
            </a:solidFill>
            <a:prstDash val="solid"/>
          </a:ln>
        </p:spPr>
      </p:sp>
      <p:sp>
        <p:nvSpPr>
          <p:cNvPr id="26" name="run-2-8"/>
          <p:cNvSpPr/>
          <p:nvPr/>
        </p:nvSpPr>
        <p:spPr>
          <a:xfrm>
            <a:off x="2935021" y="2752344"/>
            <a:ext cx="164592" cy="164592"/>
          </a:xfrm>
          <a:prstGeom prst="ellipse">
            <a:avLst/>
          </a:prstGeom>
          <a:solidFill>
            <a:srgbClr val="E69F00"/>
          </a:solidFill>
          <a:ln w="6350">
            <a:solidFill>
              <a:srgbClr val="16202A"/>
            </a:solidFill>
            <a:prstDash val="solid"/>
          </a:ln>
        </p:spPr>
      </p:sp>
      <p:sp>
        <p:nvSpPr>
          <p:cNvPr id="27" name="median-2"/>
          <p:cNvSpPr/>
          <p:nvPr/>
        </p:nvSpPr>
        <p:spPr>
          <a:xfrm>
            <a:off x="4086047" y="2560320"/>
            <a:ext cx="0" cy="548640"/>
          </a:xfrm>
          <a:prstGeom prst="line">
            <a:avLst/>
          </a:prstGeom>
          <a:noFill/>
          <a:ln w="31750">
            <a:solidFill>
              <a:srgbClr val="16202A"/>
            </a:solidFill>
            <a:prstDash val="solid"/>
          </a:ln>
        </p:spPr>
      </p:sp>
      <p:sp>
        <p:nvSpPr>
          <p:cNvPr id="28" name="Text 25"/>
          <p:cNvSpPr txBox="1"/>
          <p:nvPr/>
        </p:nvSpPr>
        <p:spPr>
          <a:xfrm>
            <a:off x="4159199" y="2944368"/>
            <a:ext cx="1463040" cy="274320"/>
          </a:xfrm>
          <a:prstGeom prst="rect">
            <a:avLst/>
          </a:prstGeom>
          <a:noFill/>
          <a:ln/>
        </p:spPr>
        <p:txBody>
          <a:bodyPr wrap="square" lIns="0" tIns="0" rIns="0" bIns="0" rtlCol="0" anchor="ctr"/>
          <a:lstStyle/>
          <a:p>
            <a:pPr indent="0" marL="0">
              <a:buNone/>
            </a:pPr>
            <a:r>
              <a:rPr lang="en-US" sz="1400" dirty="0">
                <a:solidFill>
                  <a:srgbClr val="3D4652"/>
                </a:solidFill>
              </a:rPr>
              <a:t>median 22.5 s</a:t>
            </a:r>
            <a:endParaRPr lang="en-US" sz="1400" dirty="0"/>
          </a:p>
        </p:txBody>
      </p:sp>
      <p:sp>
        <p:nvSpPr>
          <p:cNvPr id="29" name="Text 26"/>
          <p:cNvSpPr txBox="1"/>
          <p:nvPr/>
        </p:nvSpPr>
        <p:spPr>
          <a:xfrm>
            <a:off x="2103120" y="3611880"/>
            <a:ext cx="548640" cy="274320"/>
          </a:xfrm>
          <a:prstGeom prst="rect">
            <a:avLst/>
          </a:prstGeom>
          <a:noFill/>
          <a:ln/>
        </p:spPr>
        <p:txBody>
          <a:bodyPr wrap="square" lIns="0" tIns="0" rIns="0" bIns="0" rtlCol="0" anchor="ctr"/>
          <a:lstStyle/>
          <a:p>
            <a:pPr algn="ctr" indent="0" marL="0">
              <a:buNone/>
            </a:pPr>
            <a:r>
              <a:rPr lang="en-US" sz="1400" dirty="0">
                <a:solidFill>
                  <a:srgbClr val="3D4652"/>
                </a:solidFill>
              </a:rPr>
              <a:t>20 s</a:t>
            </a:r>
            <a:endParaRPr lang="en-US" sz="1400" dirty="0"/>
          </a:p>
        </p:txBody>
      </p:sp>
      <p:sp>
        <p:nvSpPr>
          <p:cNvPr id="30" name="Text 27"/>
          <p:cNvSpPr txBox="1"/>
          <p:nvPr/>
        </p:nvSpPr>
        <p:spPr>
          <a:xfrm>
            <a:off x="3464560" y="3611880"/>
            <a:ext cx="548640" cy="274320"/>
          </a:xfrm>
          <a:prstGeom prst="rect">
            <a:avLst/>
          </a:prstGeom>
          <a:noFill/>
          <a:ln/>
        </p:spPr>
        <p:txBody>
          <a:bodyPr wrap="square" lIns="0" tIns="0" rIns="0" bIns="0" rtlCol="0" anchor="ctr"/>
          <a:lstStyle/>
          <a:p>
            <a:pPr algn="ctr" indent="0" marL="0">
              <a:buNone/>
            </a:pPr>
            <a:r>
              <a:rPr lang="en-US" sz="1400" dirty="0">
                <a:solidFill>
                  <a:srgbClr val="3D4652"/>
                </a:solidFill>
              </a:rPr>
              <a:t>22 s</a:t>
            </a:r>
            <a:endParaRPr lang="en-US" sz="1400" dirty="0"/>
          </a:p>
        </p:txBody>
      </p:sp>
      <p:sp>
        <p:nvSpPr>
          <p:cNvPr id="31" name="Text 28"/>
          <p:cNvSpPr txBox="1"/>
          <p:nvPr/>
        </p:nvSpPr>
        <p:spPr>
          <a:xfrm>
            <a:off x="4826000" y="3611880"/>
            <a:ext cx="548640" cy="274320"/>
          </a:xfrm>
          <a:prstGeom prst="rect">
            <a:avLst/>
          </a:prstGeom>
          <a:noFill/>
          <a:ln/>
        </p:spPr>
        <p:txBody>
          <a:bodyPr wrap="square" lIns="0" tIns="0" rIns="0" bIns="0" rtlCol="0" anchor="ctr"/>
          <a:lstStyle/>
          <a:p>
            <a:pPr algn="ctr" indent="0" marL="0">
              <a:buNone/>
            </a:pPr>
            <a:r>
              <a:rPr lang="en-US" sz="1400" dirty="0">
                <a:solidFill>
                  <a:srgbClr val="3D4652"/>
                </a:solidFill>
              </a:rPr>
              <a:t>24 s</a:t>
            </a:r>
            <a:endParaRPr lang="en-US" sz="1400" dirty="0"/>
          </a:p>
        </p:txBody>
      </p:sp>
      <p:sp>
        <p:nvSpPr>
          <p:cNvPr id="32" name="Text 29"/>
          <p:cNvSpPr txBox="1"/>
          <p:nvPr/>
        </p:nvSpPr>
        <p:spPr>
          <a:xfrm>
            <a:off x="6187440" y="3611880"/>
            <a:ext cx="548640" cy="274320"/>
          </a:xfrm>
          <a:prstGeom prst="rect">
            <a:avLst/>
          </a:prstGeom>
          <a:noFill/>
          <a:ln/>
        </p:spPr>
        <p:txBody>
          <a:bodyPr wrap="square" lIns="0" tIns="0" rIns="0" bIns="0" rtlCol="0" anchor="ctr"/>
          <a:lstStyle/>
          <a:p>
            <a:pPr algn="ctr" indent="0" marL="0">
              <a:buNone/>
            </a:pPr>
            <a:r>
              <a:rPr lang="en-US" sz="1400" dirty="0">
                <a:solidFill>
                  <a:srgbClr val="3D4652"/>
                </a:solidFill>
              </a:rPr>
              <a:t>26 s</a:t>
            </a:r>
            <a:endParaRPr lang="en-US" sz="1400" dirty="0"/>
          </a:p>
        </p:txBody>
      </p:sp>
      <p:sp>
        <p:nvSpPr>
          <p:cNvPr id="33" name="Text 30"/>
          <p:cNvSpPr txBox="1"/>
          <p:nvPr/>
        </p:nvSpPr>
        <p:spPr>
          <a:xfrm>
            <a:off x="7548880" y="3611880"/>
            <a:ext cx="548640" cy="274320"/>
          </a:xfrm>
          <a:prstGeom prst="rect">
            <a:avLst/>
          </a:prstGeom>
          <a:noFill/>
          <a:ln/>
        </p:spPr>
        <p:txBody>
          <a:bodyPr wrap="square" lIns="0" tIns="0" rIns="0" bIns="0" rtlCol="0" anchor="ctr"/>
          <a:lstStyle/>
          <a:p>
            <a:pPr algn="ctr" indent="0" marL="0">
              <a:buNone/>
            </a:pPr>
            <a:r>
              <a:rPr lang="en-US" sz="1400" dirty="0">
                <a:solidFill>
                  <a:srgbClr val="3D4652"/>
                </a:solidFill>
              </a:rPr>
              <a:t>28 s</a:t>
            </a:r>
            <a:endParaRPr lang="en-US" sz="1400" dirty="0"/>
          </a:p>
        </p:txBody>
      </p:sp>
      <p:sp>
        <p:nvSpPr>
          <p:cNvPr id="34" name="Text 31"/>
          <p:cNvSpPr txBox="1"/>
          <p:nvPr/>
        </p:nvSpPr>
        <p:spPr>
          <a:xfrm>
            <a:off x="457200" y="4023360"/>
            <a:ext cx="8138160" cy="594360"/>
          </a:xfrm>
          <a:prstGeom prst="rect">
            <a:avLst/>
          </a:prstGeom>
          <a:noFill/>
          <a:ln/>
        </p:spPr>
        <p:txBody>
          <a:bodyPr wrap="square" lIns="0" tIns="0" rIns="0" bIns="0" rtlCol="0" anchor="ctr"/>
          <a:lstStyle/>
          <a:p>
            <a:pPr indent="0" marL="0">
              <a:buNone/>
            </a:pPr>
            <a:r>
              <a:rPr lang="en-US" sz="1400" dirty="0">
                <a:solidFill>
                  <a:srgbClr val="3D4652"/>
                </a:solidFill>
              </a:rPr>
              <a:t>One dot per run, L1 at 300 ms lag and 10% drop, 2 runs per hidden session. Session medians compared with an exact two-sided permutation test: p = 0.57 for score, 0.26 for workload.</a:t>
            </a:r>
            <a:endParaRPr lang="en-US" sz="1400" dirty="0"/>
          </a:p>
        </p:txBody>
      </p:sp>
      <p:sp>
        <p:nvSpPr>
          <p:cNvPr id="25" name="Slide Number Placeholder 0"/>
          <p:cNvSpPr>
            <a:spLocks noGrp="1"/>
          </p:cNvSpPr>
          <p:nvPr>
            <p:ph type="sldNum" sz="quarter" idx="4294967295"/>
          </p:nvPr>
        </p:nvSpPr>
        <p:spPr>
          <a:xfrm>
            <a:off x="8503920" y="4754880"/>
            <a:ext cx="36576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3D4652"/>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92608"/>
          </a:xfrm>
          <a:prstGeom prst="rect">
            <a:avLst/>
          </a:prstGeom>
          <a:noFill/>
          <a:ln/>
        </p:spPr>
        <p:txBody>
          <a:bodyPr wrap="square" lIns="0" tIns="0" rIns="0" bIns="0" rtlCol="0"/>
          <a:lstStyle/>
          <a:p>
            <a:pPr indent="0" marL="0">
              <a:buNone/>
            </a:pPr>
            <a:r>
              <a:rPr lang="en-US" sz="1400" b="1" dirty="0">
                <a:solidFill>
                  <a:srgbClr val="3D4652"/>
                </a:solidFill>
              </a:rPr>
              <a:t>5 · Results</a:t>
            </a:r>
            <a:endParaRPr lang="en-US" sz="1400" dirty="0"/>
          </a:p>
        </p:txBody>
      </p:sp>
      <p:sp>
        <p:nvSpPr>
          <p:cNvPr id="3" name="Text 0"/>
          <p:cNvSpPr/>
          <p:nvPr>
            <p:ph idx="101" type="title" hasCustomPrompt="1"/>
          </p:nvPr>
        </p:nvSpPr>
        <p:spPr>
          <a:xfrm>
            <a:off x="457200" y="457200"/>
            <a:ext cx="8229600" cy="685800"/>
          </a:xfrm>
          <a:prstGeom prst="rect">
            <a:avLst/>
          </a:prstGeom>
          <a:noFill/>
          <a:ln/>
        </p:spPr>
        <p:txBody>
          <a:bodyPr wrap="square" lIns="0" tIns="0" rIns="0" bIns="0" rtlCol="0" anchor="t"/>
          <a:lstStyle/>
          <a:p>
            <a:pPr algn="l" indent="0" marL="0">
              <a:buNone/>
            </a:pPr>
            <a:r>
              <a:rPr lang="en-US" sz="2600" b="1" dirty="0">
                <a:solidFill>
                  <a:srgbClr val="16202A"/>
                </a:solidFill>
              </a:rPr>
              <a:t>What we'd test next</a:t>
            </a:r>
            <a:endParaRPr lang="en-US" sz="2600" dirty="0"/>
          </a:p>
        </p:txBody>
      </p:sp>
      <p:sp>
        <p:nvSpPr>
          <p:cNvPr id="5" name="next-1"/>
          <p:cNvSpPr/>
          <p:nvPr/>
        </p:nvSpPr>
        <p:spPr>
          <a:xfrm>
            <a:off x="457200" y="1463040"/>
            <a:ext cx="2606040" cy="2377440"/>
          </a:xfrm>
          <a:prstGeom prst="roundRect">
            <a:avLst>
              <a:gd name="adj" fmla="val 3077"/>
            </a:avLst>
          </a:prstGeom>
          <a:solidFill>
            <a:srgbClr val="EEF2F6"/>
          </a:solidFill>
          <a:ln w="12700">
            <a:solidFill>
              <a:srgbClr val="EEF2F6"/>
            </a:solidFill>
            <a:prstDash val="solid"/>
          </a:ln>
        </p:spPr>
      </p:sp>
      <p:sp>
        <p:nvSpPr>
          <p:cNvPr id="6" name="next-icon-1"/>
          <p:cNvSpPr/>
          <p:nvPr/>
        </p:nvSpPr>
        <p:spPr>
          <a:xfrm>
            <a:off x="685800" y="1645920"/>
            <a:ext cx="457200" cy="457200"/>
          </a:xfrm>
          <a:prstGeom prst="ellipse">
            <a:avLst/>
          </a:prstGeom>
          <a:solidFill>
            <a:srgbClr val="0072B2"/>
          </a:solidFill>
          <a:ln w="12700">
            <a:solidFill>
              <a:srgbClr val="0072B2"/>
            </a:solidFill>
            <a:prstDash val="solid"/>
          </a:ln>
        </p:spPr>
      </p:sp>
      <p:sp>
        <p:nvSpPr>
          <p:cNvPr id="7" name="Text 4"/>
          <p:cNvSpPr txBox="1"/>
          <p:nvPr/>
        </p:nvSpPr>
        <p:spPr>
          <a:xfrm>
            <a:off x="685800" y="1645920"/>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rPr>
              <a:t>1</a:t>
            </a:r>
            <a:endParaRPr lang="en-US" sz="1800" dirty="0"/>
          </a:p>
        </p:txBody>
      </p:sp>
      <p:sp>
        <p:nvSpPr>
          <p:cNvPr id="8" name="Text 5"/>
          <p:cNvSpPr txBox="1"/>
          <p:nvPr/>
        </p:nvSpPr>
        <p:spPr>
          <a:xfrm>
            <a:off x="685800" y="2240280"/>
            <a:ext cx="2240280" cy="365760"/>
          </a:xfrm>
          <a:prstGeom prst="rect">
            <a:avLst/>
          </a:prstGeom>
          <a:noFill/>
          <a:ln/>
        </p:spPr>
        <p:txBody>
          <a:bodyPr wrap="square" lIns="0" tIns="0" rIns="0" bIns="0" rtlCol="0" anchor="ctr"/>
          <a:lstStyle/>
          <a:p>
            <a:pPr indent="0" marL="0">
              <a:buNone/>
            </a:pPr>
            <a:r>
              <a:rPr lang="en-US" sz="1700" b="1" dirty="0">
                <a:solidFill>
                  <a:srgbClr val="16202A"/>
                </a:solidFill>
              </a:rPr>
              <a:t>More people</a:t>
            </a:r>
            <a:endParaRPr lang="en-US" sz="1700" dirty="0"/>
          </a:p>
        </p:txBody>
      </p:sp>
      <p:sp>
        <p:nvSpPr>
          <p:cNvPr id="9" name="Text 6"/>
          <p:cNvSpPr txBox="1"/>
          <p:nvPr/>
        </p:nvSpPr>
        <p:spPr>
          <a:xfrm>
            <a:off x="685800" y="2651760"/>
            <a:ext cx="2194560" cy="1097280"/>
          </a:xfrm>
          <a:prstGeom prst="rect">
            <a:avLst/>
          </a:prstGeom>
          <a:noFill/>
          <a:ln/>
        </p:spPr>
        <p:txBody>
          <a:bodyPr wrap="square" lIns="0" tIns="0" rIns="0" bIns="0" rtlCol="0" anchor="t"/>
          <a:lstStyle/>
          <a:p>
            <a:pPr indent="0" marL="0">
              <a:buNone/>
            </a:pPr>
            <a:r>
              <a:rPr lang="en-US" sz="1400" dirty="0">
                <a:solidFill>
                  <a:srgbClr val="3D4652"/>
                </a:solidFill>
              </a:rPr>
              <a:t>Pretrain on a 36-person Myo dataset, fine-tune on each driver's 2-minute calibration.</a:t>
            </a:r>
            <a:endParaRPr lang="en-US" sz="1400" dirty="0"/>
          </a:p>
        </p:txBody>
      </p:sp>
      <p:sp>
        <p:nvSpPr>
          <p:cNvPr id="10" name="next-2"/>
          <p:cNvSpPr/>
          <p:nvPr/>
        </p:nvSpPr>
        <p:spPr>
          <a:xfrm>
            <a:off x="3246120" y="1463040"/>
            <a:ext cx="2606040" cy="2377440"/>
          </a:xfrm>
          <a:prstGeom prst="roundRect">
            <a:avLst>
              <a:gd name="adj" fmla="val 3077"/>
            </a:avLst>
          </a:prstGeom>
          <a:solidFill>
            <a:srgbClr val="EEF2F6"/>
          </a:solidFill>
          <a:ln w="12700">
            <a:solidFill>
              <a:srgbClr val="EEF2F6"/>
            </a:solidFill>
            <a:prstDash val="solid"/>
          </a:ln>
        </p:spPr>
      </p:sp>
      <p:sp>
        <p:nvSpPr>
          <p:cNvPr id="11" name="next-icon-2"/>
          <p:cNvSpPr/>
          <p:nvPr/>
        </p:nvSpPr>
        <p:spPr>
          <a:xfrm>
            <a:off x="3474720" y="1645920"/>
            <a:ext cx="457200" cy="457200"/>
          </a:xfrm>
          <a:prstGeom prst="ellipse">
            <a:avLst/>
          </a:prstGeom>
          <a:solidFill>
            <a:srgbClr val="E69F00"/>
          </a:solidFill>
          <a:ln w="12700">
            <a:solidFill>
              <a:srgbClr val="E69F00"/>
            </a:solidFill>
            <a:prstDash val="solid"/>
          </a:ln>
        </p:spPr>
      </p:sp>
      <p:sp>
        <p:nvSpPr>
          <p:cNvPr id="12" name="Text 9"/>
          <p:cNvSpPr txBox="1"/>
          <p:nvPr/>
        </p:nvSpPr>
        <p:spPr>
          <a:xfrm>
            <a:off x="3474720" y="1645920"/>
            <a:ext cx="457200" cy="457200"/>
          </a:xfrm>
          <a:prstGeom prst="rect">
            <a:avLst/>
          </a:prstGeom>
          <a:noFill/>
          <a:ln/>
        </p:spPr>
        <p:txBody>
          <a:bodyPr wrap="square" lIns="0" tIns="0" rIns="0" bIns="0" rtlCol="0" anchor="ctr"/>
          <a:lstStyle/>
          <a:p>
            <a:pPr algn="ctr" indent="0" marL="0">
              <a:buNone/>
            </a:pPr>
            <a:r>
              <a:rPr lang="en-US" sz="1800" b="1" dirty="0">
                <a:solidFill>
                  <a:srgbClr val="16202A"/>
                </a:solidFill>
              </a:rPr>
              <a:t>2</a:t>
            </a:r>
            <a:endParaRPr lang="en-US" sz="1800" dirty="0"/>
          </a:p>
        </p:txBody>
      </p:sp>
      <p:sp>
        <p:nvSpPr>
          <p:cNvPr id="13" name="Text 10"/>
          <p:cNvSpPr txBox="1"/>
          <p:nvPr/>
        </p:nvSpPr>
        <p:spPr>
          <a:xfrm>
            <a:off x="3474720" y="2240280"/>
            <a:ext cx="2240280" cy="365760"/>
          </a:xfrm>
          <a:prstGeom prst="rect">
            <a:avLst/>
          </a:prstGeom>
          <a:noFill/>
          <a:ln/>
        </p:spPr>
        <p:txBody>
          <a:bodyPr wrap="square" lIns="0" tIns="0" rIns="0" bIns="0" rtlCol="0" anchor="ctr"/>
          <a:lstStyle/>
          <a:p>
            <a:pPr indent="0" marL="0">
              <a:buNone/>
            </a:pPr>
            <a:r>
              <a:rPr lang="en-US" sz="1700" b="1" dirty="0">
                <a:solidFill>
                  <a:srgbClr val="16202A"/>
                </a:solidFill>
              </a:rPr>
              <a:t>Lag gain unproven</a:t>
            </a:r>
            <a:endParaRPr lang="en-US" sz="1700" dirty="0"/>
          </a:p>
        </p:txBody>
      </p:sp>
      <p:sp>
        <p:nvSpPr>
          <p:cNvPr id="14" name="Text 11"/>
          <p:cNvSpPr txBox="1"/>
          <p:nvPr/>
        </p:nvSpPr>
        <p:spPr>
          <a:xfrm>
            <a:off x="3474720" y="2651760"/>
            <a:ext cx="2194560" cy="1097280"/>
          </a:xfrm>
          <a:prstGeom prst="rect">
            <a:avLst/>
          </a:prstGeom>
          <a:noFill/>
          <a:ln/>
        </p:spPr>
        <p:txBody>
          <a:bodyPr wrap="square" lIns="0" tIns="0" rIns="0" bIns="0" rtlCol="0" anchor="t"/>
          <a:lstStyle/>
          <a:p>
            <a:pPr indent="0" marL="0">
              <a:buNone/>
            </a:pPr>
            <a:r>
              <a:rPr lang="en-US" sz="1400" dirty="0">
                <a:solidFill>
                  <a:srgbClr val="3D4652"/>
                </a:solidFill>
              </a:rPr>
              <a:t>More blind sessions before we claim lag compensation helps.</a:t>
            </a:r>
            <a:endParaRPr lang="en-US" sz="1400" dirty="0"/>
          </a:p>
        </p:txBody>
      </p:sp>
      <p:sp>
        <p:nvSpPr>
          <p:cNvPr id="15" name="next-3"/>
          <p:cNvSpPr/>
          <p:nvPr/>
        </p:nvSpPr>
        <p:spPr>
          <a:xfrm>
            <a:off x="6035040" y="1463040"/>
            <a:ext cx="2606040" cy="2377440"/>
          </a:xfrm>
          <a:prstGeom prst="roundRect">
            <a:avLst>
              <a:gd name="adj" fmla="val 3077"/>
            </a:avLst>
          </a:prstGeom>
          <a:solidFill>
            <a:srgbClr val="EEF2F6"/>
          </a:solidFill>
          <a:ln w="12700">
            <a:solidFill>
              <a:srgbClr val="EEF2F6"/>
            </a:solidFill>
            <a:prstDash val="solid"/>
          </a:ln>
        </p:spPr>
      </p:sp>
      <p:sp>
        <p:nvSpPr>
          <p:cNvPr id="16" name="next-icon-3"/>
          <p:cNvSpPr/>
          <p:nvPr/>
        </p:nvSpPr>
        <p:spPr>
          <a:xfrm>
            <a:off x="6263640" y="1645920"/>
            <a:ext cx="457200" cy="457200"/>
          </a:xfrm>
          <a:prstGeom prst="ellipse">
            <a:avLst/>
          </a:prstGeom>
          <a:solidFill>
            <a:srgbClr val="009E73"/>
          </a:solidFill>
          <a:ln w="12700">
            <a:solidFill>
              <a:srgbClr val="009E73"/>
            </a:solidFill>
            <a:prstDash val="solid"/>
          </a:ln>
        </p:spPr>
      </p:sp>
      <p:sp>
        <p:nvSpPr>
          <p:cNvPr id="17" name="Text 14"/>
          <p:cNvSpPr txBox="1"/>
          <p:nvPr/>
        </p:nvSpPr>
        <p:spPr>
          <a:xfrm>
            <a:off x="6263640" y="1645920"/>
            <a:ext cx="457200" cy="457200"/>
          </a:xfrm>
          <a:prstGeom prst="rect">
            <a:avLst/>
          </a:prstGeom>
          <a:noFill/>
          <a:ln/>
        </p:spPr>
        <p:txBody>
          <a:bodyPr wrap="square" lIns="0" tIns="0" rIns="0" bIns="0" rtlCol="0" anchor="ctr"/>
          <a:lstStyle/>
          <a:p>
            <a:pPr algn="ctr" indent="0" marL="0">
              <a:buNone/>
            </a:pPr>
            <a:r>
              <a:rPr lang="en-US" sz="1800" b="1" dirty="0">
                <a:solidFill>
                  <a:srgbClr val="16202A"/>
                </a:solidFill>
              </a:rPr>
              <a:t>3</a:t>
            </a:r>
            <a:endParaRPr lang="en-US" sz="1800" dirty="0"/>
          </a:p>
        </p:txBody>
      </p:sp>
      <p:sp>
        <p:nvSpPr>
          <p:cNvPr id="18" name="Text 15"/>
          <p:cNvSpPr txBox="1"/>
          <p:nvPr/>
        </p:nvSpPr>
        <p:spPr>
          <a:xfrm>
            <a:off x="6263640" y="2240280"/>
            <a:ext cx="2240280" cy="365760"/>
          </a:xfrm>
          <a:prstGeom prst="rect">
            <a:avLst/>
          </a:prstGeom>
          <a:noFill/>
          <a:ln/>
        </p:spPr>
        <p:txBody>
          <a:bodyPr wrap="square" lIns="0" tIns="0" rIns="0" bIns="0" rtlCol="0" anchor="ctr"/>
          <a:lstStyle/>
          <a:p>
            <a:pPr indent="0" marL="0">
              <a:buNone/>
            </a:pPr>
            <a:r>
              <a:rPr lang="en-US" sz="1700" b="1" dirty="0">
                <a:solidFill>
                  <a:srgbClr val="16202A"/>
                </a:solidFill>
              </a:rPr>
              <a:t>Top speed 1 m/s</a:t>
            </a:r>
            <a:endParaRPr lang="en-US" sz="1700" dirty="0"/>
          </a:p>
        </p:txBody>
      </p:sp>
      <p:sp>
        <p:nvSpPr>
          <p:cNvPr id="19" name="Text 16"/>
          <p:cNvSpPr txBox="1"/>
          <p:nvPr/>
        </p:nvSpPr>
        <p:spPr>
          <a:xfrm>
            <a:off x="6263640" y="2651760"/>
            <a:ext cx="2194560" cy="1097280"/>
          </a:xfrm>
          <a:prstGeom prst="rect">
            <a:avLst/>
          </a:prstGeom>
          <a:noFill/>
          <a:ln/>
        </p:spPr>
        <p:txBody>
          <a:bodyPr wrap="square" lIns="0" tIns="0" rIns="0" bIns="0" rtlCol="0" anchor="t"/>
          <a:lstStyle/>
          <a:p>
            <a:pPr indent="0" marL="0">
              <a:buNone/>
            </a:pPr>
            <a:r>
              <a:rPr lang="en-US" sz="1400" dirty="0">
                <a:solidFill>
                  <a:srgbClr val="3D4652"/>
                </a:solidFill>
              </a:rPr>
              <a:t>The sim allows 2 m/s: the assist must slow from further out first.</a:t>
            </a:r>
            <a:endParaRPr lang="en-US" sz="1400" dirty="0"/>
          </a:p>
        </p:txBody>
      </p:sp>
      <p:sp>
        <p:nvSpPr>
          <p:cNvPr id="25" name="Slide Number Placeholder 0"/>
          <p:cNvSpPr>
            <a:spLocks noGrp="1"/>
          </p:cNvSpPr>
          <p:nvPr>
            <p:ph type="sldNum" sz="quarter" idx="4294967295"/>
          </p:nvPr>
        </p:nvSpPr>
        <p:spPr>
          <a:xfrm>
            <a:off x="8503920" y="4754880"/>
            <a:ext cx="36576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3D4652"/>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457200" y="1554480"/>
            <a:ext cx="8229600" cy="914400"/>
          </a:xfrm>
          <a:prstGeom prst="rect">
            <a:avLst/>
          </a:prstGeom>
          <a:noFill/>
          <a:ln/>
        </p:spPr>
        <p:txBody>
          <a:bodyPr wrap="square" lIns="0" tIns="0" rIns="0" bIns="0" rtlCol="0" anchor="ctr"/>
          <a:lstStyle/>
          <a:p>
            <a:pPr algn="l" indent="0" marL="0">
              <a:buNone/>
            </a:pPr>
            <a:r>
              <a:rPr lang="en-US" sz="4000" b="1" dirty="0">
                <a:solidFill>
                  <a:srgbClr val="FFFFFF"/>
                </a:solidFill>
              </a:rPr>
              <a:t>Thank you</a:t>
            </a:r>
            <a:endParaRPr lang="en-US" sz="4000" dirty="0"/>
          </a:p>
        </p:txBody>
      </p:sp>
      <p:sp>
        <p:nvSpPr>
          <p:cNvPr id="3" name="Text 1"/>
          <p:cNvSpPr txBox="1"/>
          <p:nvPr/>
        </p:nvSpPr>
        <p:spPr>
          <a:xfrm>
            <a:off x="457200" y="2606040"/>
            <a:ext cx="8229600" cy="365760"/>
          </a:xfrm>
          <a:prstGeom prst="rect">
            <a:avLst/>
          </a:prstGeom>
          <a:noFill/>
          <a:ln/>
        </p:spPr>
        <p:txBody>
          <a:bodyPr wrap="square" lIns="0" tIns="0" rIns="0" bIns="0" rtlCol="0" anchor="ctr"/>
          <a:lstStyle/>
          <a:p>
            <a:pPr indent="0" marL="0">
              <a:buNone/>
            </a:pPr>
            <a:r>
              <a:rPr lang="en-US" sz="2000" dirty="0">
                <a:solidFill>
                  <a:srgbClr val="C9D3DD"/>
                </a:solidFill>
              </a:rPr>
              <a:t>AJ · Jose · Kiran · Xinyi</a:t>
            </a:r>
            <a:endParaRPr lang="en-US" sz="2000" dirty="0"/>
          </a:p>
        </p:txBody>
      </p:sp>
      <p:sp>
        <p:nvSpPr>
          <p:cNvPr id="4" name="Text 2">
            <a:hlinkClick r:id="rId1" tooltip=""/>
          </p:cNvPr>
          <p:cNvSpPr txBox="1"/>
          <p:nvPr/>
        </p:nvSpPr>
        <p:spPr>
          <a:xfrm>
            <a:off x="457200" y="3063240"/>
            <a:ext cx="8229600" cy="365760"/>
          </a:xfrm>
          <a:prstGeom prst="rect">
            <a:avLst/>
          </a:prstGeom>
          <a:noFill/>
          <a:ln/>
        </p:spPr>
        <p:txBody>
          <a:bodyPr wrap="square" lIns="0" tIns="0" rIns="0" bIns="0" rtlCol="0" anchor="ctr"/>
          <a:lstStyle/>
          <a:p>
            <a:pPr indent="0" marL="0">
              <a:buNone/>
            </a:pPr>
            <a:r>
              <a:rPr lang="en-US" sz="1800" u="sng" dirty="0">
                <a:solidFill>
                  <a:srgbClr val="C9D3DD"/>
                </a:solidFill>
                <a:hlinkClick r:id="rId1" invalidUrl="" action="" tgtFrame="" tooltip="" history="1" highlightClick="0" endSnd="0">
                  <a:extLst>
                    <a:ext uri="{A12FA001-AC4F-418D-AE19-62706E023703}">
                      <ahyp:hlinkClr xmlns:ahyp="http://schemas.microsoft.com/office/drawing/2018/hyperlinkcolor" val="tx"/>
                    </a:ext>
                  </a:extLst>
                </a:hlinkClick>
              </a:rPr>
              <a:t>Code and dataset: github.com/ajbarea/Hackathon</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457200" y="1554480"/>
            <a:ext cx="8229600" cy="914400"/>
          </a:xfrm>
          <a:prstGeom prst="rect">
            <a:avLst/>
          </a:prstGeom>
          <a:noFill/>
          <a:ln/>
        </p:spPr>
        <p:txBody>
          <a:bodyPr wrap="square" lIns="0" tIns="0" rIns="0" bIns="0" rtlCol="0" anchor="ctr"/>
          <a:lstStyle/>
          <a:p>
            <a:pPr algn="l" indent="0" marL="0">
              <a:buNone/>
            </a:pPr>
            <a:r>
              <a:rPr lang="en-US" sz="4000" b="1" dirty="0">
                <a:solidFill>
                  <a:srgbClr val="FFFFFF"/>
                </a:solidFill>
              </a:rPr>
              <a:t>Backup slides</a:t>
            </a:r>
            <a:endParaRPr lang="en-US" sz="4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92608"/>
          </a:xfrm>
          <a:prstGeom prst="rect">
            <a:avLst/>
          </a:prstGeom>
          <a:noFill/>
          <a:ln/>
        </p:spPr>
        <p:txBody>
          <a:bodyPr wrap="square" lIns="0" tIns="0" rIns="0" bIns="0" rtlCol="0"/>
          <a:lstStyle/>
          <a:p>
            <a:pPr indent="0" marL="0">
              <a:buNone/>
            </a:pPr>
            <a:r>
              <a:rPr lang="en-US" sz="1400" b="1" dirty="0">
                <a:solidFill>
                  <a:srgbClr val="3D4652"/>
                </a:solidFill>
              </a:rPr>
              <a:t>Backup</a:t>
            </a:r>
            <a:endParaRPr lang="en-US" sz="1400" dirty="0"/>
          </a:p>
        </p:txBody>
      </p:sp>
      <p:sp>
        <p:nvSpPr>
          <p:cNvPr id="3" name="Text 0"/>
          <p:cNvSpPr/>
          <p:nvPr>
            <p:ph idx="101" type="title" hasCustomPrompt="1"/>
          </p:nvPr>
        </p:nvSpPr>
        <p:spPr>
          <a:xfrm>
            <a:off x="457200" y="457200"/>
            <a:ext cx="8229600" cy="685800"/>
          </a:xfrm>
          <a:prstGeom prst="rect">
            <a:avLst/>
          </a:prstGeom>
          <a:noFill/>
          <a:ln/>
        </p:spPr>
        <p:txBody>
          <a:bodyPr wrap="square" lIns="0" tIns="0" rIns="0" bIns="0" rtlCol="0" anchor="t"/>
          <a:lstStyle/>
          <a:p>
            <a:pPr algn="l" indent="0" marL="0">
              <a:buNone/>
            </a:pPr>
            <a:r>
              <a:rPr lang="en-US" sz="2600" b="1" dirty="0">
                <a:solidFill>
                  <a:srgbClr val="16202A"/>
                </a:solidFill>
              </a:rPr>
              <a:t>Blind lag-compensation test, session by session</a:t>
            </a:r>
            <a:endParaRPr lang="en-US" sz="26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840480"/>
                <a:gridCol w="1463040"/>
                <a:gridCol w="1463040"/>
                <a:gridCol w="1463040"/>
              </a:tblGrid>
              <a:tr h="0">
                <a:tc>
                  <a:txBody>
                    <a:bodyPr/>
                    <a:lstStyle/>
                    <a:p>
                      <a:pPr indent="0" marL="0">
                        <a:buNone/>
                      </a:pPr>
                      <a:r>
                        <a:rPr lang="en-US" sz="1600" b="1" dirty="0">
                          <a:solidFill>
                            <a:srgbClr val="16202A"/>
                          </a:solidFill>
                        </a:rPr>
                        <a:t>Measure</a:t>
                      </a:r>
                      <a:endParaRPr lang="en-US" sz="16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EEF2F6"/>
                    </a:solidFill>
                  </a:tcPr>
                </a:tc>
                <a:tc>
                  <a:txBody>
                    <a:bodyPr/>
                    <a:lstStyle/>
                    <a:p>
                      <a:pPr indent="0" marL="0">
                        <a:buNone/>
                      </a:pPr>
                      <a:r>
                        <a:rPr lang="en-US" sz="1600" b="1" dirty="0">
                          <a:solidFill>
                            <a:srgbClr val="16202A"/>
                          </a:solidFill>
                        </a:rPr>
                        <a:t>On</a:t>
                      </a:r>
                      <a:endParaRPr lang="en-US" sz="16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EEF2F6"/>
                    </a:solidFill>
                  </a:tcPr>
                </a:tc>
                <a:tc>
                  <a:txBody>
                    <a:bodyPr/>
                    <a:lstStyle/>
                    <a:p>
                      <a:pPr indent="0" marL="0">
                        <a:buNone/>
                      </a:pPr>
                      <a:r>
                        <a:rPr lang="en-US" sz="1600" b="1" dirty="0">
                          <a:solidFill>
                            <a:srgbClr val="16202A"/>
                          </a:solidFill>
                        </a:rPr>
                        <a:t>Off</a:t>
                      </a:r>
                      <a:endParaRPr lang="en-US" sz="16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EEF2F6"/>
                    </a:solidFill>
                  </a:tcPr>
                </a:tc>
                <a:tc>
                  <a:txBody>
                    <a:bodyPr/>
                    <a:lstStyle/>
                    <a:p>
                      <a:pPr indent="0" marL="0">
                        <a:buNone/>
                      </a:pPr>
                      <a:r>
                        <a:rPr lang="en-US" sz="1600" b="1" dirty="0">
                          <a:solidFill>
                            <a:srgbClr val="16202A"/>
                          </a:solidFill>
                        </a:rPr>
                        <a:t>p</a:t>
                      </a:r>
                      <a:endParaRPr lang="en-US" sz="16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EEF2F6"/>
                    </a:solidFill>
                  </a:tcPr>
                </a:tc>
              </a:tr>
              <a:tr h="0">
                <a:tc>
                  <a:txBody>
                    <a:bodyPr/>
                    <a:lstStyle/>
                    <a:p>
                      <a:pPr indent="0" marL="0">
                        <a:buNone/>
                      </a:pPr>
                      <a:r>
                        <a:rPr lang="en-US" sz="1600" dirty="0">
                          <a:solidFill>
                            <a:srgbClr val="16202A"/>
                          </a:solidFill>
                        </a:rPr>
                        <a:t>Score (s)</a:t>
                      </a:r>
                      <a:endParaRPr lang="en-US" sz="16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c>
                  <a:txBody>
                    <a:bodyPr/>
                    <a:lstStyle/>
                    <a:p>
                      <a:pPr indent="0" marL="0">
                        <a:buNone/>
                      </a:pPr>
                      <a:r>
                        <a:rPr lang="en-US" sz="1600" dirty="0">
                          <a:solidFill>
                            <a:srgbClr val="16202A"/>
                          </a:solidFill>
                        </a:rPr>
                        <a:t>21.66</a:t>
                      </a:r>
                      <a:endParaRPr lang="en-US" sz="16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c>
                  <a:txBody>
                    <a:bodyPr/>
                    <a:lstStyle/>
                    <a:p>
                      <a:pPr indent="0" marL="0">
                        <a:buNone/>
                      </a:pPr>
                      <a:r>
                        <a:rPr lang="en-US" sz="1600" dirty="0">
                          <a:solidFill>
                            <a:srgbClr val="16202A"/>
                          </a:solidFill>
                        </a:rPr>
                        <a:t>22.51</a:t>
                      </a:r>
                      <a:endParaRPr lang="en-US" sz="16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c>
                  <a:txBody>
                    <a:bodyPr/>
                    <a:lstStyle/>
                    <a:p>
                      <a:pPr indent="0" marL="0">
                        <a:buNone/>
                      </a:pPr>
                      <a:r>
                        <a:rPr lang="en-US" sz="1600" dirty="0">
                          <a:solidFill>
                            <a:srgbClr val="16202A"/>
                          </a:solidFill>
                        </a:rPr>
                        <a:t>0.57</a:t>
                      </a:r>
                      <a:endParaRPr lang="en-US" sz="16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r>
              <a:tr h="0">
                <a:tc>
                  <a:txBody>
                    <a:bodyPr/>
                    <a:lstStyle/>
                    <a:p>
                      <a:pPr indent="0" marL="0">
                        <a:buNone/>
                      </a:pPr>
                      <a:r>
                        <a:rPr lang="en-US" sz="1600" dirty="0">
                          <a:solidFill>
                            <a:srgbClr val="16202A"/>
                          </a:solidFill>
                        </a:rPr>
                        <a:t>Steering jerkiness (rad/s²)</a:t>
                      </a:r>
                      <a:endParaRPr lang="en-US" sz="16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c>
                  <a:txBody>
                    <a:bodyPr/>
                    <a:lstStyle/>
                    <a:p>
                      <a:pPr indent="0" marL="0">
                        <a:buNone/>
                      </a:pPr>
                      <a:r>
                        <a:rPr lang="en-US" sz="1600" dirty="0">
                          <a:solidFill>
                            <a:srgbClr val="16202A"/>
                          </a:solidFill>
                        </a:rPr>
                        <a:t>0.66</a:t>
                      </a:r>
                      <a:endParaRPr lang="en-US" sz="16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c>
                  <a:txBody>
                    <a:bodyPr/>
                    <a:lstStyle/>
                    <a:p>
                      <a:pPr indent="0" marL="0">
                        <a:buNone/>
                      </a:pPr>
                      <a:r>
                        <a:rPr lang="en-US" sz="1600" dirty="0">
                          <a:solidFill>
                            <a:srgbClr val="16202A"/>
                          </a:solidFill>
                        </a:rPr>
                        <a:t>0.74</a:t>
                      </a:r>
                      <a:endParaRPr lang="en-US" sz="16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c>
                  <a:txBody>
                    <a:bodyPr/>
                    <a:lstStyle/>
                    <a:p>
                      <a:pPr indent="0" marL="0">
                        <a:buNone/>
                      </a:pPr>
                      <a:r>
                        <a:rPr lang="en-US" sz="1600" dirty="0">
                          <a:solidFill>
                            <a:srgbClr val="16202A"/>
                          </a:solidFill>
                        </a:rPr>
                        <a:t>0.63</a:t>
                      </a:r>
                      <a:endParaRPr lang="en-US" sz="16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r>
              <a:tr h="0">
                <a:tc>
                  <a:txBody>
                    <a:bodyPr/>
                    <a:lstStyle/>
                    <a:p>
                      <a:pPr indent="0" marL="0">
                        <a:buNone/>
                      </a:pPr>
                      <a:r>
                        <a:rPr lang="en-US" sz="1600" dirty="0">
                          <a:solidFill>
                            <a:srgbClr val="16202A"/>
                          </a:solidFill>
                        </a:rPr>
                        <a:t>Workload (NASA-RTLX, 0 to 100)</a:t>
                      </a:r>
                      <a:endParaRPr lang="en-US" sz="16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c>
                  <a:txBody>
                    <a:bodyPr/>
                    <a:lstStyle/>
                    <a:p>
                      <a:pPr indent="0" marL="0">
                        <a:buNone/>
                      </a:pPr>
                      <a:r>
                        <a:rPr lang="en-US" sz="1600" dirty="0">
                          <a:solidFill>
                            <a:srgbClr val="16202A"/>
                          </a:solidFill>
                        </a:rPr>
                        <a:t>43.4</a:t>
                      </a:r>
                      <a:endParaRPr lang="en-US" sz="16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c>
                  <a:txBody>
                    <a:bodyPr/>
                    <a:lstStyle/>
                    <a:p>
                      <a:pPr indent="0" marL="0">
                        <a:buNone/>
                      </a:pPr>
                      <a:r>
                        <a:rPr lang="en-US" sz="1600" dirty="0">
                          <a:solidFill>
                            <a:srgbClr val="16202A"/>
                          </a:solidFill>
                        </a:rPr>
                        <a:t>50.4</a:t>
                      </a:r>
                      <a:endParaRPr lang="en-US" sz="16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c>
                  <a:txBody>
                    <a:bodyPr/>
                    <a:lstStyle/>
                    <a:p>
                      <a:pPr indent="0" marL="0">
                        <a:buNone/>
                      </a:pPr>
                      <a:r>
                        <a:rPr lang="en-US" sz="1600" dirty="0">
                          <a:solidFill>
                            <a:srgbClr val="16202A"/>
                          </a:solidFill>
                        </a:rPr>
                        <a:t>0.26</a:t>
                      </a:r>
                      <a:endParaRPr lang="en-US" sz="16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r>
              <a:tr h="0">
                <a:tc>
                  <a:txBody>
                    <a:bodyPr/>
                    <a:lstStyle/>
                    <a:p>
                      <a:pPr indent="0" marL="0">
                        <a:buNone/>
                      </a:pPr>
                      <a:r>
                        <a:rPr lang="en-US" sz="1600" dirty="0">
                          <a:solidFill>
                            <a:srgbClr val="16202A"/>
                          </a:solidFill>
                        </a:rPr>
                        <a:t>Collisions (total)</a:t>
                      </a:r>
                      <a:endParaRPr lang="en-US" sz="16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c>
                  <a:txBody>
                    <a:bodyPr/>
                    <a:lstStyle/>
                    <a:p>
                      <a:pPr indent="0" marL="0">
                        <a:buNone/>
                      </a:pPr>
                      <a:r>
                        <a:rPr lang="en-US" sz="1600" dirty="0">
                          <a:solidFill>
                            <a:srgbClr val="16202A"/>
                          </a:solidFill>
                        </a:rPr>
                        <a:t>0</a:t>
                      </a:r>
                      <a:endParaRPr lang="en-US" sz="16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c>
                  <a:txBody>
                    <a:bodyPr/>
                    <a:lstStyle/>
                    <a:p>
                      <a:pPr indent="0" marL="0">
                        <a:buNone/>
                      </a:pPr>
                      <a:r>
                        <a:rPr lang="en-US" sz="1600" dirty="0">
                          <a:solidFill>
                            <a:srgbClr val="16202A"/>
                          </a:solidFill>
                        </a:rPr>
                        <a:t>2</a:t>
                      </a:r>
                      <a:endParaRPr lang="en-US" sz="16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c>
                  <a:txBody>
                    <a:bodyPr/>
                    <a:lstStyle/>
                    <a:p>
                      <a:pPr indent="0" marL="0">
                        <a:buNone/>
                      </a:pPr>
                      <a:r>
                        <a:rPr lang="en-US" sz="1600" dirty="0">
                          <a:solidFill>
                            <a:srgbClr val="16202A"/>
                          </a:solidFill>
                        </a:rPr>
                        <a:t>–</a:t>
                      </a:r>
                      <a:endParaRPr lang="en-US" sz="16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r>
            </a:tbl>
          </a:graphicData>
        </a:graphic>
      </p:graphicFrame>
      <p:sp>
        <p:nvSpPr>
          <p:cNvPr id="6" name="Text 2"/>
          <p:cNvSpPr txBox="1"/>
          <p:nvPr/>
        </p:nvSpPr>
        <p:spPr>
          <a:xfrm>
            <a:off x="457200" y="4023360"/>
            <a:ext cx="8229600" cy="365760"/>
          </a:xfrm>
          <a:prstGeom prst="rect">
            <a:avLst/>
          </a:prstGeom>
          <a:noFill/>
          <a:ln/>
        </p:spPr>
        <p:txBody>
          <a:bodyPr wrap="square" lIns="0" tIns="0" rIns="0" bIns="0" rtlCol="0" anchor="ctr"/>
          <a:lstStyle/>
          <a:p>
            <a:pPr indent="0" marL="0">
              <a:buNone/>
            </a:pPr>
            <a:r>
              <a:rPr lang="en-US" sz="1400" dirty="0">
                <a:solidFill>
                  <a:srgbClr val="3D4652"/>
                </a:solidFill>
              </a:rPr>
              <a:t>4 sessions on, 4 off, 2 runs each; the driver never knew which.</a:t>
            </a:r>
            <a:endParaRPr lang="en-US" sz="1400" dirty="0"/>
          </a:p>
        </p:txBody>
      </p:sp>
      <p:sp>
        <p:nvSpPr>
          <p:cNvPr id="25" name="Slide Number Placeholder 0"/>
          <p:cNvSpPr>
            <a:spLocks noGrp="1"/>
          </p:cNvSpPr>
          <p:nvPr>
            <p:ph type="sldNum" sz="quarter" idx="4294967295"/>
          </p:nvPr>
        </p:nvSpPr>
        <p:spPr>
          <a:xfrm>
            <a:off x="8503920" y="4754880"/>
            <a:ext cx="36576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3D4652"/>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92608"/>
          </a:xfrm>
          <a:prstGeom prst="rect">
            <a:avLst/>
          </a:prstGeom>
          <a:noFill/>
          <a:ln/>
        </p:spPr>
        <p:txBody>
          <a:bodyPr wrap="square" lIns="0" tIns="0" rIns="0" bIns="0" rtlCol="0"/>
          <a:lstStyle/>
          <a:p>
            <a:pPr indent="0" marL="0">
              <a:buNone/>
            </a:pPr>
            <a:r>
              <a:rPr lang="en-US" sz="1400" b="1" dirty="0">
                <a:solidFill>
                  <a:srgbClr val="3D4652"/>
                </a:solidFill>
              </a:rPr>
              <a:t>Backup</a:t>
            </a:r>
            <a:endParaRPr lang="en-US" sz="1400" dirty="0"/>
          </a:p>
        </p:txBody>
      </p:sp>
      <p:sp>
        <p:nvSpPr>
          <p:cNvPr id="3" name="Text 0"/>
          <p:cNvSpPr/>
          <p:nvPr>
            <p:ph idx="101" type="title" hasCustomPrompt="1"/>
          </p:nvPr>
        </p:nvSpPr>
        <p:spPr>
          <a:xfrm>
            <a:off x="457200" y="457200"/>
            <a:ext cx="8229600" cy="685800"/>
          </a:xfrm>
          <a:prstGeom prst="rect">
            <a:avLst/>
          </a:prstGeom>
          <a:noFill/>
          <a:ln/>
        </p:spPr>
        <p:txBody>
          <a:bodyPr wrap="square" lIns="0" tIns="0" rIns="0" bIns="0" rtlCol="0" anchor="t"/>
          <a:lstStyle/>
          <a:p>
            <a:pPr algn="l" indent="0" marL="0">
              <a:buNone/>
            </a:pPr>
            <a:r>
              <a:rPr lang="en-US" sz="2600" b="1" dirty="0">
                <a:solidFill>
                  <a:srgbClr val="16202A"/>
                </a:solidFill>
              </a:rPr>
              <a:t>How the signals are used</a:t>
            </a:r>
            <a:endParaRPr lang="en-US" sz="26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560320"/>
                <a:gridCol w="3657600"/>
                <a:gridCol w="2011680"/>
              </a:tblGrid>
              <a:tr h="0">
                <a:tc>
                  <a:txBody>
                    <a:bodyPr/>
                    <a:lstStyle/>
                    <a:p>
                      <a:pPr indent="0" marL="0">
                        <a:buNone/>
                      </a:pPr>
                      <a:r>
                        <a:rPr lang="en-US" sz="1400" b="1" dirty="0">
                          <a:solidFill>
                            <a:srgbClr val="16202A"/>
                          </a:solidFill>
                        </a:rPr>
                        <a:t>Signal</a:t>
                      </a:r>
                      <a:endParaRPr lang="en-US" sz="14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EEF2F6"/>
                    </a:solidFill>
                  </a:tcPr>
                </a:tc>
                <a:tc>
                  <a:txBody>
                    <a:bodyPr/>
                    <a:lstStyle/>
                    <a:p>
                      <a:pPr indent="0" marL="0">
                        <a:buNone/>
                      </a:pPr>
                      <a:r>
                        <a:rPr lang="en-US" sz="1400" b="1" dirty="0">
                          <a:solidFill>
                            <a:srgbClr val="16202A"/>
                          </a:solidFill>
                        </a:rPr>
                        <a:t>What we compute</a:t>
                      </a:r>
                      <a:endParaRPr lang="en-US" sz="14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EEF2F6"/>
                    </a:solidFill>
                  </a:tcPr>
                </a:tc>
                <a:tc>
                  <a:txBody>
                    <a:bodyPr/>
                    <a:lstStyle/>
                    <a:p>
                      <a:pPr indent="0" marL="0">
                        <a:buNone/>
                      </a:pPr>
                      <a:r>
                        <a:rPr lang="en-US" sz="1400" b="1" dirty="0">
                          <a:solidFill>
                            <a:srgbClr val="16202A"/>
                          </a:solidFill>
                        </a:rPr>
                        <a:t>Drives</a:t>
                      </a:r>
                      <a:endParaRPr lang="en-US" sz="14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EEF2F6"/>
                    </a:solidFill>
                  </a:tcPr>
                </a:tc>
              </a:tr>
              <a:tr h="0">
                <a:tc>
                  <a:txBody>
                    <a:bodyPr/>
                    <a:lstStyle/>
                    <a:p>
                      <a:pPr indent="0" marL="0">
                        <a:buNone/>
                      </a:pPr>
                      <a:r>
                        <a:rPr lang="en-US" sz="1400" dirty="0">
                          <a:solidFill>
                            <a:srgbClr val="16202A"/>
                          </a:solidFill>
                        </a:rPr>
                        <a:t>Tilt (accelerometer, 50 Hz)</a:t>
                      </a:r>
                      <a:endParaRPr lang="en-US" sz="14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c>
                  <a:txBody>
                    <a:bodyPr/>
                    <a:lstStyle/>
                    <a:p>
                      <a:pPr indent="0" marL="0">
                        <a:buNone/>
                      </a:pPr>
                      <a:r>
                        <a:rPr lang="en-US" sz="1400" dirty="0">
                          <a:solidFill>
                            <a:srgbClr val="16202A"/>
                          </a:solidFill>
                        </a:rPr>
                        <a:t>forearm height and roll from gravity, never yaw (no drift)</a:t>
                      </a:r>
                      <a:endParaRPr lang="en-US" sz="14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c>
                  <a:txBody>
                    <a:bodyPr/>
                    <a:lstStyle/>
                    <a:p>
                      <a:pPr indent="0" marL="0">
                        <a:buNone/>
                      </a:pPr>
                      <a:r>
                        <a:rPr lang="en-US" sz="1400" dirty="0">
                          <a:solidFill>
                            <a:srgbClr val="16202A"/>
                          </a:solidFill>
                        </a:rPr>
                        <a:t>speed, steering, reverse</a:t>
                      </a:r>
                      <a:endParaRPr lang="en-US" sz="14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6202A"/>
                          </a:solidFill>
                        </a:rPr>
                        <a:t>Muscle (8 EMG channels, 200 Hz)</a:t>
                      </a:r>
                      <a:endParaRPr lang="en-US" sz="14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c>
                  <a:txBody>
                    <a:bodyPr/>
                    <a:lstStyle/>
                    <a:p>
                      <a:pPr indent="0" marL="0">
                        <a:buNone/>
                      </a:pPr>
                      <a:r>
                        <a:rPr lang="en-US" sz="1400" dirty="0">
                          <a:solidFill>
                            <a:srgbClr val="16202A"/>
                          </a:solidFill>
                        </a:rPr>
                        <a:t>RMS and waveform length per channel, 0.2 s windows</a:t>
                      </a:r>
                      <a:endParaRPr lang="en-US" sz="14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c>
                  <a:txBody>
                    <a:bodyPr/>
                    <a:lstStyle/>
                    <a:p>
                      <a:pPr indent="0" marL="0">
                        <a:buNone/>
                      </a:pPr>
                      <a:r>
                        <a:rPr lang="en-US" sz="1400" dirty="0">
                          <a:solidFill>
                            <a:srgbClr val="16202A"/>
                          </a:solidFill>
                        </a:rPr>
                        <a:t>brake only</a:t>
                      </a:r>
                      <a:endParaRPr lang="en-US" sz="14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6202A"/>
                          </a:solidFill>
                        </a:rPr>
                        <a:t>Brake classifier</a:t>
                      </a:r>
                      <a:endParaRPr lang="en-US" sz="14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c>
                  <a:txBody>
                    <a:bodyPr/>
                    <a:lstStyle/>
                    <a:p>
                      <a:pPr indent="0" marL="0">
                        <a:buNone/>
                      </a:pPr>
                      <a:r>
                        <a:rPr lang="en-US" sz="1400" dirty="0">
                          <a:solidFill>
                            <a:srgbClr val="16202A"/>
                          </a:solidFill>
                        </a:rPr>
                        <a:t>your fist vs your other poses (linear discriminant analysis)</a:t>
                      </a:r>
                      <a:endParaRPr lang="en-US" sz="14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c>
                  <a:txBody>
                    <a:bodyPr/>
                    <a:lstStyle/>
                    <a:p>
                      <a:pPr indent="0" marL="0">
                        <a:buNone/>
                      </a:pPr>
                      <a:r>
                        <a:rPr lang="en-US" sz="1400" dirty="0">
                          <a:solidFill>
                            <a:srgbClr val="16202A"/>
                          </a:solidFill>
                        </a:rPr>
                        <a:t>fist held 0.4 s</a:t>
                      </a:r>
                      <a:endParaRPr lang="en-US" sz="14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6202A"/>
                          </a:solidFill>
                        </a:rPr>
                        <a:t>Lidar (from the sim)</a:t>
                      </a:r>
                      <a:endParaRPr lang="en-US" sz="14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c>
                  <a:txBody>
                    <a:bodyPr/>
                    <a:lstStyle/>
                    <a:p>
                      <a:pPr indent="0" marL="0">
                        <a:buNone/>
                      </a:pPr>
                      <a:r>
                        <a:rPr lang="en-US" sz="1400" dirty="0">
                          <a:solidFill>
                            <a:srgbClr val="16202A"/>
                          </a:solidFill>
                        </a:rPr>
                        <a:t>free space ahead and beside the robot</a:t>
                      </a:r>
                      <a:endParaRPr lang="en-US" sz="14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c>
                  <a:txBody>
                    <a:bodyPr/>
                    <a:lstStyle/>
                    <a:p>
                      <a:pPr indent="0" marL="0">
                        <a:buNone/>
                      </a:pPr>
                      <a:r>
                        <a:rPr lang="en-US" sz="1400" dirty="0">
                          <a:solidFill>
                            <a:srgbClr val="16202A"/>
                          </a:solidFill>
                        </a:rPr>
                        <a:t>slow down, nudge off walls</a:t>
                      </a:r>
                      <a:endParaRPr lang="en-US" sz="1400" dirty="0"/>
                    </a:p>
                  </a:txBody>
                  <a:tcPr marL="91440" marR="91440" marT="45720" marB="45720">
                    <a:lnL w="6350" cap="flat" cmpd="sng" algn="ctr">
                      <a:solidFill>
                        <a:srgbClr val="8A95A3"/>
                      </a:solidFill>
                      <a:prstDash val="solid"/>
                      <a:round/>
                      <a:headEnd type="none" w="med" len="med"/>
                      <a:tailEnd type="none" w="med" len="med"/>
                    </a:lnL>
                    <a:lnR w="6350" cap="flat" cmpd="sng" algn="ctr">
                      <a:solidFill>
                        <a:srgbClr val="8A95A3"/>
                      </a:solidFill>
                      <a:prstDash val="solid"/>
                      <a:round/>
                      <a:headEnd type="none" w="med" len="med"/>
                      <a:tailEnd type="none" w="med" len="med"/>
                    </a:lnR>
                    <a:lnT w="6350" cap="flat" cmpd="sng" algn="ctr">
                      <a:solidFill>
                        <a:srgbClr val="8A95A3"/>
                      </a:solidFill>
                      <a:prstDash val="solid"/>
                      <a:round/>
                      <a:headEnd type="none" w="med" len="med"/>
                      <a:tailEnd type="none" w="med" len="med"/>
                    </a:lnT>
                    <a:lnB w="6350" cap="flat" cmpd="sng" algn="ctr">
                      <a:solidFill>
                        <a:srgbClr val="8A95A3"/>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503920" y="4754880"/>
            <a:ext cx="36576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3D4652"/>
                </a:solidFill>
              </a:defRPr>
            </a:lvl1pPr>
          </a:lstStyle>
          <a:p>
            <a:pPr algn="l"/>
            <a:fld id="{F7021451-1387-4CA6-816F-3879F97B5CBC}" type="slidenum">
              <a:rPr b="0" lang="en-US"/>
              <a:t>17</a:t>
            </a:fld>
            <a:endParaRPr lang="en-US"/>
          </a:p>
        </p:txBody>
      </p:sp>
    </p:spTree>
  </p:cSld>
  <p:clrMapOvr>
    <a:masterClrMapping/>
  </p:clrMapOvr>
</p:sld>
</file>

<file path=ppt/theme/theme1.xml><?xml version="1.0" encoding="utf-8"?>
<a:theme xmlns:a="http://schemas.openxmlformats.org/drawingml/2006/main" name="Lever">
  <a:themeElements>
    <a:clrScheme name="Lever">
      <a:dk1>
        <a:srgbClr val="16202A"/>
      </a:dk1>
      <a:lt1>
        <a:srgbClr val="FFFFFF"/>
      </a:lt1>
      <a:dk2>
        <a:srgbClr val="14202B"/>
      </a:dk2>
      <a:lt2>
        <a:srgbClr val="EEF2F6"/>
      </a:lt2>
      <a:accent1>
        <a:srgbClr val="0072B2"/>
      </a:accent1>
      <a:accent2>
        <a:srgbClr val="E69F00"/>
      </a:accent2>
      <a:accent3>
        <a:srgbClr val="009E73"/>
      </a:accent3>
      <a:accent4>
        <a:srgbClr val="D55E00"/>
      </a:accent4>
      <a:accent5>
        <a:srgbClr val="56B4E9"/>
      </a:accent5>
      <a:accent6>
        <a:srgbClr val="8A95A3"/>
      </a:accent6>
      <a:hlink>
        <a:srgbClr val="0072B2"/>
      </a:hlink>
      <a:folHlink>
        <a:srgbClr val="3D4652"/>
      </a:folHlink>
    </a:clrScheme>
    <a:fontScheme name="Lever">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Driving a robot with one forearm</dc:title>
  <dc:subject>PptxGenJS Presentation</dc:subject>
  <dc:creator>AJ</dc:creator>
  <cp:lastModifiedBy>AJ</cp:lastModifiedBy>
  <cp:revision>1</cp:revision>
  <dcterms:created xsi:type="dcterms:W3CDTF">2026-10-23T18:23:39Z</dcterms:created>
  <dcterms:modified xsi:type="dcterms:W3CDTF">2026-10-23T18:23:39Z</dcterms:modified>
</cp:coreProperties>
</file>